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9"/>
  </p:notesMasterIdLst>
  <p:handoutMasterIdLst>
    <p:handoutMasterId r:id="rId70"/>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302" r:id="rId17"/>
    <p:sldId id="272" r:id="rId18"/>
    <p:sldId id="273" r:id="rId19"/>
    <p:sldId id="274" r:id="rId20"/>
    <p:sldId id="275" r:id="rId21"/>
    <p:sldId id="276" r:id="rId22"/>
    <p:sldId id="277" r:id="rId23"/>
    <p:sldId id="278" r:id="rId24"/>
    <p:sldId id="279" r:id="rId25"/>
    <p:sldId id="303" r:id="rId26"/>
    <p:sldId id="280" r:id="rId27"/>
    <p:sldId id="281" r:id="rId28"/>
    <p:sldId id="282" r:id="rId29"/>
    <p:sldId id="283" r:id="rId30"/>
    <p:sldId id="284" r:id="rId31"/>
    <p:sldId id="285" r:id="rId32"/>
    <p:sldId id="286" r:id="rId33"/>
    <p:sldId id="287" r:id="rId34"/>
    <p:sldId id="288" r:id="rId35"/>
    <p:sldId id="289" r:id="rId36"/>
    <p:sldId id="290" r:id="rId37"/>
    <p:sldId id="304" r:id="rId38"/>
    <p:sldId id="291" r:id="rId39"/>
    <p:sldId id="292" r:id="rId40"/>
    <p:sldId id="293" r:id="rId41"/>
    <p:sldId id="294" r:id="rId42"/>
    <p:sldId id="295" r:id="rId43"/>
    <p:sldId id="296" r:id="rId44"/>
    <p:sldId id="297" r:id="rId45"/>
    <p:sldId id="298" r:id="rId46"/>
    <p:sldId id="299" r:id="rId47"/>
    <p:sldId id="301" r:id="rId48"/>
    <p:sldId id="300"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64437" autoAdjust="0"/>
  </p:normalViewPr>
  <p:slideViewPr>
    <p:cSldViewPr snapToGrid="0">
      <p:cViewPr>
        <p:scale>
          <a:sx n="50" d="100"/>
          <a:sy n="50" d="100"/>
        </p:scale>
        <p:origin x="-3300" y="-75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4820"/>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sz="quarter" idx="1"/>
          </p:nvPr>
        </p:nvSpPr>
        <p:spPr>
          <a:xfrm>
            <a:off x="3898102" y="1"/>
            <a:ext cx="2982119" cy="464820"/>
          </a:xfrm>
          <a:prstGeom prst="rect">
            <a:avLst/>
          </a:prstGeom>
        </p:spPr>
        <p:txBody>
          <a:bodyPr vert="horz" lIns="92958" tIns="46479" rIns="92958" bIns="46479" rtlCol="0"/>
          <a:lstStyle>
            <a:lvl1pPr algn="r">
              <a:defRPr sz="1200"/>
            </a:lvl1pPr>
          </a:lstStyle>
          <a:p>
            <a:fld id="{66F778DA-4C06-4225-8DC2-BB4A3E36A807}" type="datetimeFigureOut">
              <a:rPr lang="en-US" smtClean="0"/>
              <a:pPr/>
              <a:t>2/27/2012</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958" tIns="46479" rIns="92958"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958" tIns="46479" rIns="92958" bIns="46479" rtlCol="0" anchor="b"/>
          <a:lstStyle>
            <a:lvl1pPr algn="r">
              <a:defRPr sz="1200"/>
            </a:lvl1pPr>
          </a:lstStyle>
          <a:p>
            <a:fld id="{8229CCBD-9877-41ED-9551-FF73EA8E62A3}" type="slidenum">
              <a:rPr lang="en-US" smtClean="0"/>
              <a:pPr/>
              <a:t>‹#›</a:t>
            </a:fld>
            <a:endParaRPr lang="en-US" dirty="0"/>
          </a:p>
        </p:txBody>
      </p:sp>
    </p:spTree>
    <p:extLst>
      <p:ext uri="{BB962C8B-B14F-4D97-AF65-F5344CB8AC3E}">
        <p14:creationId xmlns:p14="http://schemas.microsoft.com/office/powerpoint/2010/main" val="1418161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4820"/>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898102" y="1"/>
            <a:ext cx="2982119" cy="464820"/>
          </a:xfrm>
          <a:prstGeom prst="rect">
            <a:avLst/>
          </a:prstGeom>
        </p:spPr>
        <p:txBody>
          <a:bodyPr vert="horz" lIns="92958" tIns="46479" rIns="92958" bIns="46479" rtlCol="0"/>
          <a:lstStyle>
            <a:lvl1pPr algn="r">
              <a:defRPr sz="1200"/>
            </a:lvl1pPr>
          </a:lstStyle>
          <a:p>
            <a:fld id="{4A8C8025-C77D-4CAB-A937-EB1FEBBE729E}" type="datetimeFigureOut">
              <a:rPr lang="en-US" smtClean="0"/>
              <a:pPr/>
              <a:t>2/27/2012</a:t>
            </a:fld>
            <a:endParaRPr lang="en-US" dirty="0"/>
          </a:p>
        </p:txBody>
      </p:sp>
      <p:sp>
        <p:nvSpPr>
          <p:cNvPr id="4" name="Slide Image Placeholder 3"/>
          <p:cNvSpPr>
            <a:spLocks noGrp="1" noRot="1" noChangeAspect="1"/>
          </p:cNvSpPr>
          <p:nvPr>
            <p:ph type="sldImg" idx="2"/>
          </p:nvPr>
        </p:nvSpPr>
        <p:spPr>
          <a:xfrm>
            <a:off x="1117600" y="698500"/>
            <a:ext cx="4646613" cy="3486150"/>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958" tIns="46479" rIns="92958" bIns="46479" rtlCol="0" anchor="b"/>
          <a:lstStyle>
            <a:lvl1pPr algn="r">
              <a:defRPr sz="1200"/>
            </a:lvl1pPr>
          </a:lstStyle>
          <a:p>
            <a:fld id="{476334D8-84F5-4F81-AF3E-C1E28E25F756}" type="slidenum">
              <a:rPr lang="en-US" smtClean="0"/>
              <a:pPr/>
              <a:t>‹#›</a:t>
            </a:fld>
            <a:endParaRPr lang="en-US" dirty="0"/>
          </a:p>
        </p:txBody>
      </p:sp>
    </p:spTree>
    <p:extLst>
      <p:ext uri="{BB962C8B-B14F-4D97-AF65-F5344CB8AC3E}">
        <p14:creationId xmlns:p14="http://schemas.microsoft.com/office/powerpoint/2010/main" val="1465103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why ultra low voltage design?</a:t>
            </a:r>
            <a:r>
              <a:rPr lang="en-US" baseline="0" dirty="0" smtClean="0"/>
              <a:t> Here we see the application space of circuits, from the high-end performance apps of servers and data centers, all the way down to wireless sensor nodes, which require </a:t>
            </a:r>
            <a:r>
              <a:rPr lang="en-US" baseline="0" dirty="0" err="1" smtClean="0"/>
              <a:t>utlra</a:t>
            </a:r>
            <a:r>
              <a:rPr lang="en-US" baseline="0" dirty="0" smtClean="0"/>
              <a:t> low levels of power and energy and low performance. Ultra Low voltage design is geared toward the lower performance range, in these two bubbles, of which are of interest to us today.</a:t>
            </a:r>
          </a:p>
        </p:txBody>
      </p:sp>
      <p:sp>
        <p:nvSpPr>
          <p:cNvPr id="4" name="Slide Number Placeholder 3"/>
          <p:cNvSpPr>
            <a:spLocks noGrp="1"/>
          </p:cNvSpPr>
          <p:nvPr>
            <p:ph type="sldNum" sz="quarter" idx="10"/>
          </p:nvPr>
        </p:nvSpPr>
        <p:spPr/>
        <p:txBody>
          <a:bodyPr/>
          <a:lstStyle/>
          <a:p>
            <a:fld id="{EA5ED440-8D2F-42B6-99B4-069FDA642A0D}" type="slidenum">
              <a:rPr lang="en-US" smtClean="0"/>
              <a:pPr/>
              <a:t>2</a:t>
            </a:fld>
            <a:endParaRPr lang="en-US"/>
          </a:p>
        </p:txBody>
      </p:sp>
    </p:spTree>
    <p:extLst>
      <p:ext uri="{BB962C8B-B14F-4D97-AF65-F5344CB8AC3E}">
        <p14:creationId xmlns:p14="http://schemas.microsoft.com/office/powerpoint/2010/main" val="4032331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area </a:t>
            </a:r>
            <a:r>
              <a:rPr lang="en-US" dirty="0" err="1"/>
              <a:t>i</a:t>
            </a:r>
            <a:r>
              <a:rPr lang="en-US" dirty="0"/>
              <a:t> </a:t>
            </a:r>
            <a:r>
              <a:rPr lang="en-US" dirty="0" err="1"/>
              <a:t>focusedd</a:t>
            </a:r>
            <a:r>
              <a:rPr lang="en-US" dirty="0"/>
              <a:t> on, which was the digital hardware selection, </a:t>
            </a:r>
            <a:r>
              <a:rPr lang="en-US" dirty="0" err="1"/>
              <a:t>i</a:t>
            </a:r>
            <a:r>
              <a:rPr lang="en-US" dirty="0"/>
              <a:t> think was important. this is because the state of </a:t>
            </a:r>
            <a:r>
              <a:rPr lang="en-US" dirty="0" err="1"/>
              <a:t>witeless</a:t>
            </a:r>
            <a:r>
              <a:rPr lang="en-US" dirty="0"/>
              <a:t> health right now is </a:t>
            </a:r>
            <a:r>
              <a:rPr lang="en-US" dirty="0" err="1"/>
              <a:t>butdened</a:t>
            </a:r>
            <a:r>
              <a:rPr lang="en-US" dirty="0"/>
              <a:t> by this </a:t>
            </a:r>
            <a:r>
              <a:rPr lang="en-US" dirty="0" err="1"/>
              <a:t>dillema</a:t>
            </a:r>
            <a:r>
              <a:rPr lang="en-US" dirty="0"/>
              <a:t> where we either have long lifetime devices but they do much in diagnosis just sending signals periodically or they r very powerfully built but cost too much power. state of the art </a:t>
            </a:r>
            <a:r>
              <a:rPr lang="en-US" dirty="0" err="1"/>
              <a:t>liw</a:t>
            </a:r>
            <a:r>
              <a:rPr lang="en-US" dirty="0"/>
              <a:t> </a:t>
            </a:r>
            <a:r>
              <a:rPr lang="en-US" dirty="0" err="1"/>
              <a:t>pwer</a:t>
            </a:r>
            <a:r>
              <a:rPr lang="en-US" dirty="0"/>
              <a:t> circuit certainly help but too often is the case people just throw an </a:t>
            </a:r>
            <a:r>
              <a:rPr lang="en-US" dirty="0" err="1"/>
              <a:t>mcu</a:t>
            </a:r>
            <a:r>
              <a:rPr lang="en-US" dirty="0"/>
              <a:t> on chip to </a:t>
            </a:r>
            <a:r>
              <a:rPr lang="en-US" dirty="0" err="1"/>
              <a:t>di</a:t>
            </a:r>
            <a:r>
              <a:rPr lang="en-US" dirty="0"/>
              <a:t> data processing, but this is still highly inefficient.</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a:t>
            </a:r>
            <a:r>
              <a:rPr lang="en-US" dirty="0" err="1"/>
              <a:t>pir</a:t>
            </a:r>
            <a:r>
              <a:rPr lang="en-US" dirty="0"/>
              <a:t> hypothesis is that we can achieve a </a:t>
            </a:r>
            <a:r>
              <a:rPr lang="en-US" dirty="0" err="1"/>
              <a:t>batteryless</a:t>
            </a:r>
            <a:r>
              <a:rPr lang="en-US" dirty="0"/>
              <a:t> soc </a:t>
            </a:r>
            <a:r>
              <a:rPr lang="en-US" dirty="0" err="1"/>
              <a:t>basn</a:t>
            </a:r>
            <a:r>
              <a:rPr lang="en-US" dirty="0"/>
              <a:t> node by using state of the art low power circuits and the strategic integration of </a:t>
            </a:r>
            <a:r>
              <a:rPr lang="en-US" dirty="0" err="1"/>
              <a:t>dogital</a:t>
            </a:r>
            <a:r>
              <a:rPr lang="en-US" dirty="0"/>
              <a:t> components.</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ended up with the strategy of both having an </a:t>
            </a:r>
            <a:r>
              <a:rPr lang="en-US" dirty="0" err="1"/>
              <a:t>mcu</a:t>
            </a:r>
            <a:r>
              <a:rPr lang="en-US" dirty="0"/>
              <a:t> for maximum flexibility but also we strategically chose </a:t>
            </a:r>
            <a:r>
              <a:rPr lang="en-US" dirty="0" err="1"/>
              <a:t>thes</a:t>
            </a:r>
            <a:r>
              <a:rPr lang="en-US" dirty="0"/>
              <a:t> </a:t>
            </a:r>
            <a:r>
              <a:rPr lang="en-US" dirty="0" err="1"/>
              <a:t>asic</a:t>
            </a:r>
            <a:r>
              <a:rPr lang="en-US" dirty="0"/>
              <a:t> accelerators, to perform the most common tasks on </a:t>
            </a:r>
            <a:r>
              <a:rPr lang="en-US" dirty="0" err="1"/>
              <a:t>chil</a:t>
            </a:r>
            <a:r>
              <a:rPr lang="en-US" dirty="0"/>
              <a:t> efficiently. these accelerators spans from the fir </a:t>
            </a:r>
            <a:r>
              <a:rPr lang="en-US" dirty="0" err="1"/>
              <a:t>dma</a:t>
            </a:r>
            <a:r>
              <a:rPr lang="en-US" dirty="0"/>
              <a:t> and </a:t>
            </a:r>
            <a:r>
              <a:rPr lang="en-US" dirty="0" err="1"/>
              <a:t>oacketiEr</a:t>
            </a:r>
            <a:r>
              <a:rPr lang="en-US" dirty="0"/>
              <a:t> which r common for any type of </a:t>
            </a:r>
            <a:r>
              <a:rPr lang="en-US" dirty="0" err="1"/>
              <a:t>basn</a:t>
            </a:r>
            <a:r>
              <a:rPr lang="en-US" dirty="0"/>
              <a:t> node , to target application specific </a:t>
            </a:r>
            <a:r>
              <a:rPr lang="en-US" dirty="0" err="1"/>
              <a:t>accels</a:t>
            </a:r>
            <a:r>
              <a:rPr lang="en-US" dirty="0"/>
              <a:t> like </a:t>
            </a:r>
            <a:r>
              <a:rPr lang="en-US" dirty="0" err="1"/>
              <a:t>rr</a:t>
            </a:r>
            <a:r>
              <a:rPr lang="en-US" dirty="0"/>
              <a:t> and </a:t>
            </a:r>
            <a:r>
              <a:rPr lang="en-US" dirty="0" err="1"/>
              <a:t>afib</a:t>
            </a:r>
            <a:r>
              <a:rPr lang="en-US" dirty="0"/>
              <a:t> </a:t>
            </a:r>
            <a:r>
              <a:rPr lang="en-US" dirty="0" err="1"/>
              <a:t>detecion</a:t>
            </a:r>
            <a:r>
              <a:rPr lang="en-US" dirty="0"/>
              <a:t>.</a:t>
            </a:r>
            <a:endParaRPr lang="en-US" baseline="0" dirty="0" smtClean="0"/>
          </a:p>
        </p:txBody>
      </p:sp>
      <p:sp>
        <p:nvSpPr>
          <p:cNvPr id="4" name="Slide Number Placeholder 3"/>
          <p:cNvSpPr>
            <a:spLocks noGrp="1"/>
          </p:cNvSpPr>
          <p:nvPr>
            <p:ph type="sldNum" sz="quarter" idx="10"/>
          </p:nvPr>
        </p:nvSpPr>
        <p:spPr/>
        <p:txBody>
          <a:bodyPr/>
          <a:lstStyle/>
          <a:p>
            <a:fld id="{FDE5BBE3-F5B6-4F7E-9F9A-2E022CF7BB13}" type="slidenum">
              <a:rPr lang="en-US" smtClean="0"/>
              <a:pPr/>
              <a:t>14</a:t>
            </a:fld>
            <a:endParaRPr lang="en-US"/>
          </a:p>
        </p:txBody>
      </p:sp>
    </p:spTree>
    <p:extLst>
      <p:ext uri="{BB962C8B-B14F-4D97-AF65-F5344CB8AC3E}">
        <p14:creationId xmlns:p14="http://schemas.microsoft.com/office/powerpoint/2010/main" val="1658107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395" indent="-232395"/>
            <a:r>
              <a:rPr lang="en-US" dirty="0"/>
              <a:t>in the end we succeeded in affirming our hypothesis and our chip achieved being the first ever </a:t>
            </a:r>
            <a:r>
              <a:rPr lang="en-US" dirty="0" err="1"/>
              <a:t>batteryless</a:t>
            </a:r>
            <a:r>
              <a:rPr lang="en-US" dirty="0"/>
              <a:t> </a:t>
            </a:r>
            <a:r>
              <a:rPr lang="en-US" dirty="0" err="1"/>
              <a:t>woreless</a:t>
            </a:r>
            <a:r>
              <a:rPr lang="en-US" dirty="0"/>
              <a:t> sensor node. the digital </a:t>
            </a:r>
            <a:r>
              <a:rPr lang="en-US" dirty="0" err="1"/>
              <a:t>hadware</a:t>
            </a:r>
            <a:r>
              <a:rPr lang="en-US" dirty="0"/>
              <a:t> was one of the many key players in lowering power and increasing energy efficiency.</a:t>
            </a:r>
            <a:endParaRPr lang="en-US" dirty="0"/>
          </a:p>
        </p:txBody>
      </p:sp>
      <p:sp>
        <p:nvSpPr>
          <p:cNvPr id="4" name="Slide Number Placeholder 3"/>
          <p:cNvSpPr>
            <a:spLocks noGrp="1"/>
          </p:cNvSpPr>
          <p:nvPr>
            <p:ph type="sldNum" sz="quarter" idx="10"/>
          </p:nvPr>
        </p:nvSpPr>
        <p:spPr/>
        <p:txBody>
          <a:bodyPr/>
          <a:lstStyle/>
          <a:p>
            <a:fld id="{FDE5BBE3-F5B6-4F7E-9F9A-2E022CF7BB13}" type="slidenum">
              <a:rPr lang="en-US" smtClean="0"/>
              <a:pPr/>
              <a:t>15</a:t>
            </a:fld>
            <a:endParaRPr lang="en-US"/>
          </a:p>
        </p:txBody>
      </p:sp>
    </p:spTree>
    <p:extLst>
      <p:ext uri="{BB962C8B-B14F-4D97-AF65-F5344CB8AC3E}">
        <p14:creationId xmlns:p14="http://schemas.microsoft.com/office/powerpoint/2010/main" val="4044769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my </a:t>
            </a:r>
            <a:r>
              <a:rPr lang="en-US" dirty="0" err="1"/>
              <a:t>firet</a:t>
            </a:r>
            <a:r>
              <a:rPr lang="en-US" dirty="0"/>
              <a:t> new project has to do with library design and. </a:t>
            </a:r>
            <a:r>
              <a:rPr lang="en-US" dirty="0" err="1"/>
              <a:t>haracterization</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First, why do we need a new standard cell library? First motivation is the issue of yield.</a:t>
            </a:r>
            <a:r>
              <a:rPr lang="en-US" baseline="0" dirty="0" smtClean="0"/>
              <a:t> The yield for standard cells has been presented in prior art to be that of the passing of SNM tests. As you can see here is the butterfly curve for a NAND2 </a:t>
            </a:r>
            <a:r>
              <a:rPr lang="en-US" baseline="0" dirty="0" err="1" smtClean="0"/>
              <a:t>anad</a:t>
            </a:r>
            <a:r>
              <a:rPr lang="en-US" baseline="0" dirty="0" smtClean="0"/>
              <a:t> a NOR2 gate </a:t>
            </a:r>
            <a:r>
              <a:rPr lang="en-US" baseline="0" dirty="0" err="1" smtClean="0"/>
              <a:t>bak</a:t>
            </a:r>
            <a:r>
              <a:rPr lang="en-US" baseline="0" dirty="0" smtClean="0"/>
              <a:t> to </a:t>
            </a:r>
            <a:r>
              <a:rPr lang="en-US" baseline="0" dirty="0" err="1" smtClean="0"/>
              <a:t>bak</a:t>
            </a:r>
            <a:r>
              <a:rPr lang="en-US" baseline="0" dirty="0" smtClean="0"/>
              <a:t>. To pass SNM we need the curves to intersect with each other, but they fail to do so with local variations.</a:t>
            </a: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18</a:t>
            </a:fld>
            <a:endParaRPr lang="en-US" sz="1200" b="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This</a:t>
            </a:r>
            <a:r>
              <a:rPr lang="en-US" baseline="0" dirty="0" smtClean="0"/>
              <a:t> is because weak devices, in our case </a:t>
            </a:r>
            <a:r>
              <a:rPr lang="en-US" baseline="0" dirty="0" err="1" smtClean="0"/>
              <a:t>PMOSses</a:t>
            </a:r>
            <a:r>
              <a:rPr lang="en-US" baseline="0" dirty="0" smtClean="0"/>
              <a:t> that are in stacks in sub-</a:t>
            </a:r>
            <a:r>
              <a:rPr lang="en-US" baseline="0" dirty="0" err="1" smtClean="0"/>
              <a:t>vt</a:t>
            </a:r>
            <a:r>
              <a:rPr lang="en-US" baseline="0" dirty="0" smtClean="0"/>
              <a:t> sometimes become so weak when they vary that their </a:t>
            </a:r>
            <a:r>
              <a:rPr lang="en-US" baseline="0" dirty="0" err="1" smtClean="0"/>
              <a:t>pullup</a:t>
            </a:r>
            <a:r>
              <a:rPr lang="en-US" baseline="0" dirty="0" smtClean="0"/>
              <a:t> current cannot beat, or becomes the same order of magnitude as the off leakage of the </a:t>
            </a:r>
            <a:r>
              <a:rPr lang="en-US" baseline="0" dirty="0" err="1" smtClean="0"/>
              <a:t>pulldown</a:t>
            </a:r>
            <a:r>
              <a:rPr lang="en-US" baseline="0" dirty="0" smtClean="0"/>
              <a:t>, and thus can’t give a well defined enough ‘1’ and thus fails SNM. So that it why we need a new library.</a:t>
            </a: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19</a:t>
            </a:fld>
            <a:endParaRPr lang="en-US" sz="1200" b="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We know for a fact that people have turned all </a:t>
            </a:r>
            <a:r>
              <a:rPr lang="en-US" baseline="0" dirty="0" smtClean="0"/>
              <a:t>sorts of knobs, one of them being increasing gate length, to sacrifice speed but optimize leakage on non-critical paths. Sacrificing is speed is ok, because these paths are non-critical.</a:t>
            </a: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20</a:t>
            </a:fld>
            <a:endParaRPr lang="en-US" sz="1200" b="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However, this method may be dangerous when considering cell </a:t>
            </a:r>
            <a:r>
              <a:rPr lang="en-US" dirty="0" err="1"/>
              <a:t>characteriZation</a:t>
            </a:r>
            <a:r>
              <a:rPr lang="en-US" dirty="0"/>
              <a:t>, which is </a:t>
            </a:r>
            <a:r>
              <a:rPr lang="en-US" dirty="0" err="1"/>
              <a:t>extractng</a:t>
            </a:r>
            <a:r>
              <a:rPr lang="en-US" dirty="0"/>
              <a:t> delay information about logic gates and </a:t>
            </a:r>
            <a:r>
              <a:rPr lang="en-US" dirty="0" err="1"/>
              <a:t>setuphold</a:t>
            </a:r>
            <a:r>
              <a:rPr lang="en-US" dirty="0"/>
              <a:t> info for storage implements. normally we do this by simulating these components at a fixed process corner and the delay extracted at those corners r supposedly valid for how our gates will act. this is largely untrue at </a:t>
            </a:r>
            <a:r>
              <a:rPr lang="en-US" dirty="0" err="1"/>
              <a:t>ulvs</a:t>
            </a:r>
            <a:r>
              <a:rPr lang="en-US" dirty="0"/>
              <a:t> because of heightened </a:t>
            </a:r>
            <a:r>
              <a:rPr lang="en-US" dirty="0" err="1"/>
              <a:t>senstivity</a:t>
            </a:r>
            <a:r>
              <a:rPr lang="en-US" dirty="0"/>
              <a:t> to variation. here we see simulation </a:t>
            </a:r>
            <a:r>
              <a:rPr lang="en-US" dirty="0" err="1"/>
              <a:t>kf</a:t>
            </a:r>
            <a:r>
              <a:rPr lang="en-US" dirty="0"/>
              <a:t> strings of inverter chains and we see how great their variation is. if </a:t>
            </a:r>
            <a:r>
              <a:rPr lang="en-US" dirty="0" err="1"/>
              <a:t>i</a:t>
            </a:r>
            <a:r>
              <a:rPr lang="en-US" dirty="0"/>
              <a:t> plotted delay and not log delay these curves would be quite spread out that u </a:t>
            </a:r>
            <a:r>
              <a:rPr lang="en-US" dirty="0" err="1"/>
              <a:t>wouldnt</a:t>
            </a:r>
            <a:r>
              <a:rPr lang="en-US" dirty="0"/>
              <a:t> be able to see all of it. clearly  process corner characterization, which </a:t>
            </a:r>
            <a:r>
              <a:rPr lang="en-US" dirty="0" err="1"/>
              <a:t>opnly</a:t>
            </a:r>
            <a:r>
              <a:rPr lang="en-US" dirty="0"/>
              <a:t> provides one point of characterization, doesn’t capture this. So without being aware of local variation, we may slow the non-critical paths too much so that they become critical and failing setup.</a:t>
            </a:r>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21</a:t>
            </a:fld>
            <a:endParaRPr lang="en-US" sz="1200" b="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whaT</a:t>
            </a:r>
            <a:r>
              <a:rPr lang="en-US" dirty="0" smtClean="0"/>
              <a:t> I’LL  be</a:t>
            </a:r>
            <a:r>
              <a:rPr lang="en-US" baseline="0" dirty="0" smtClean="0"/>
              <a:t> doing is countering SNM failures in ultra low voltages with </a:t>
            </a:r>
            <a:r>
              <a:rPr lang="en-US" baseline="0" dirty="0" err="1" smtClean="0"/>
              <a:t>tx</a:t>
            </a:r>
            <a:r>
              <a:rPr lang="en-US" baseline="0" dirty="0" smtClean="0"/>
              <a:t>-gate style logic, and performing leakage optimization that is local variation aware for ensuring timing closure</a:t>
            </a:r>
          </a:p>
          <a:p>
            <a:pPr eaLnBrk="1" hangingPunct="1"/>
            <a:endParaRPr lang="en-US" baseline="0" dirty="0" smtClean="0"/>
          </a:p>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22</a:t>
            </a:fld>
            <a:endParaRPr lang="en-US" sz="1200" b="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applications behind these circuits are</a:t>
            </a:r>
            <a:r>
              <a:rPr lang="en-US" baseline="0" dirty="0" smtClean="0"/>
              <a:t> typically characterized by needs for long device lifetime and very robust functionality over that lifetime, rather than focusing on speed and performance. </a:t>
            </a:r>
          </a:p>
          <a:p>
            <a:r>
              <a:rPr lang="en-US" baseline="0" dirty="0" smtClean="0"/>
              <a:t>Relatively small form factor is a requirement as well.</a:t>
            </a:r>
          </a:p>
          <a:p>
            <a:r>
              <a:rPr lang="en-US" baseline="0" dirty="0" smtClean="0"/>
              <a:t>For example, a pace maker, it’s especially important to have a prolonged lifetime. 10 years surgery, if we can prolong that, less pain and more economical.</a:t>
            </a:r>
          </a:p>
          <a:p>
            <a:r>
              <a:rPr lang="en-US" baseline="0" dirty="0" smtClean="0"/>
              <a:t>Must have robustness, if it messes up, the results are drastic.</a:t>
            </a:r>
          </a:p>
          <a:p>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a:t>
            </a:fld>
            <a:endParaRPr lang="en-US"/>
          </a:p>
        </p:txBody>
      </p:sp>
    </p:spTree>
    <p:extLst>
      <p:ext uri="{BB962C8B-B14F-4D97-AF65-F5344CB8AC3E}">
        <p14:creationId xmlns:p14="http://schemas.microsoft.com/office/powerpoint/2010/main" val="3245117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his flow chart shows the approach </a:t>
            </a:r>
            <a:r>
              <a:rPr lang="en-US" dirty="0" err="1"/>
              <a:t>i</a:t>
            </a:r>
            <a:r>
              <a:rPr lang="en-US" dirty="0"/>
              <a:t> </a:t>
            </a:r>
            <a:r>
              <a:rPr lang="en-US" dirty="0" err="1"/>
              <a:t>propse</a:t>
            </a:r>
            <a:r>
              <a:rPr lang="en-US" dirty="0"/>
              <a:t> to take. first </a:t>
            </a:r>
            <a:r>
              <a:rPr lang="en-US" dirty="0" err="1"/>
              <a:t>i</a:t>
            </a:r>
            <a:r>
              <a:rPr lang="en-US" dirty="0"/>
              <a:t> build the </a:t>
            </a:r>
            <a:r>
              <a:rPr lang="en-US" dirty="0" err="1"/>
              <a:t>tx</a:t>
            </a:r>
            <a:r>
              <a:rPr lang="en-US" dirty="0"/>
              <a:t> based library expand it with long length and optimized </a:t>
            </a:r>
            <a:r>
              <a:rPr lang="en-US" dirty="0" err="1"/>
              <a:t>revister</a:t>
            </a:r>
            <a:r>
              <a:rPr lang="en-US" dirty="0"/>
              <a:t> cells. then </a:t>
            </a:r>
            <a:r>
              <a:rPr lang="en-US" dirty="0" err="1"/>
              <a:t>i</a:t>
            </a:r>
            <a:r>
              <a:rPr lang="en-US" dirty="0"/>
              <a:t> do synthesis and write a script that replaces cells with their long length version to optimize leakage where suitable and do a lot of retiming. and the synthesis delay info will use the proposed library </a:t>
            </a:r>
            <a:r>
              <a:rPr lang="en-US" dirty="0" err="1"/>
              <a:t>characterizaton</a:t>
            </a:r>
            <a:r>
              <a:rPr lang="en-US" dirty="0"/>
              <a:t> </a:t>
            </a:r>
            <a:r>
              <a:rPr lang="en-US" dirty="0" err="1"/>
              <a:t>mehid</a:t>
            </a:r>
            <a:r>
              <a:rPr lang="en-US" dirty="0"/>
              <a:t>.</a:t>
            </a: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23</a:t>
            </a:fld>
            <a:endParaRPr lang="en-US" sz="1200" b="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24</a:t>
            </a:fld>
            <a:endParaRPr lang="en-US" sz="1200" b="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my third project deals with robust hold time </a:t>
            </a:r>
            <a:r>
              <a:rPr lang="en-US" dirty="0" err="1"/>
              <a:t>uirld</a:t>
            </a:r>
            <a:r>
              <a:rPr lang="en-US" dirty="0"/>
              <a:t> in </a:t>
            </a:r>
            <a:r>
              <a:rPr lang="en-US" dirty="0" err="1"/>
              <a:t>subt</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 we know there r many factors that an lead to </a:t>
            </a:r>
            <a:r>
              <a:rPr lang="en-US" dirty="0" err="1"/>
              <a:t>hld</a:t>
            </a:r>
            <a:r>
              <a:rPr lang="en-US" dirty="0"/>
              <a:t> time </a:t>
            </a:r>
            <a:r>
              <a:rPr lang="en-US" dirty="0" err="1"/>
              <a:t>failires</a:t>
            </a:r>
            <a:r>
              <a:rPr lang="en-US" dirty="0"/>
              <a:t> like skew</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bad slew</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and </a:t>
            </a:r>
            <a:r>
              <a:rPr lang="en-US" dirty="0" err="1"/>
              <a:t>hld</a:t>
            </a:r>
            <a:r>
              <a:rPr lang="en-US" dirty="0"/>
              <a:t> </a:t>
            </a:r>
            <a:r>
              <a:rPr lang="en-US" dirty="0" err="1"/>
              <a:t>ribustness</a:t>
            </a:r>
            <a:r>
              <a:rPr lang="en-US" dirty="0"/>
              <a:t> margin of the registers themselves measured in terms of holt time and clock to q delay.</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onventional</a:t>
            </a:r>
            <a:r>
              <a:rPr lang="en-US" dirty="0"/>
              <a:t> wisdom tells us the flow to ensure hold </a:t>
            </a:r>
            <a:r>
              <a:rPr lang="en-US" dirty="0" err="1"/>
              <a:t>timong</a:t>
            </a:r>
            <a:r>
              <a:rPr lang="en-US" dirty="0"/>
              <a:t> closure is to .../ and ...</a:t>
            </a:r>
          </a:p>
          <a:p>
            <a:r>
              <a:rPr lang="en-US" dirty="0"/>
              <a:t>but this wont work in </a:t>
            </a:r>
            <a:r>
              <a:rPr lang="en-US" dirty="0" err="1"/>
              <a:t>subt</a:t>
            </a:r>
            <a:r>
              <a:rPr lang="en-US" dirty="0"/>
              <a:t> be </a:t>
            </a:r>
            <a:r>
              <a:rPr lang="en-US" dirty="0" err="1"/>
              <a:t>uase</a:t>
            </a:r>
            <a:r>
              <a:rPr lang="en-US" dirty="0"/>
              <a:t> of </a:t>
            </a:r>
            <a:r>
              <a:rPr lang="en-US" dirty="0" err="1"/>
              <a:t>pvt</a:t>
            </a:r>
            <a:r>
              <a:rPr lang="en-US" dirty="0"/>
              <a:t> variations that make the transistors behave. differently</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or example, on the issue of skew, this plot </a:t>
            </a:r>
            <a:r>
              <a:rPr lang="en-US" dirty="0" err="1"/>
              <a:t>teells</a:t>
            </a:r>
            <a:r>
              <a:rPr lang="en-US" dirty="0"/>
              <a:t> us that </a:t>
            </a:r>
            <a:r>
              <a:rPr lang="en-US" dirty="0" err="1"/>
              <a:t>leess</a:t>
            </a:r>
            <a:r>
              <a:rPr lang="en-US" dirty="0"/>
              <a:t> clock levels rather </a:t>
            </a:r>
            <a:r>
              <a:rPr lang="en-US" dirty="0" err="1"/>
              <a:t>thab</a:t>
            </a:r>
            <a:r>
              <a:rPr lang="en-US" dirty="0"/>
              <a:t> more will </a:t>
            </a:r>
            <a:r>
              <a:rPr lang="en-US" dirty="0" err="1"/>
              <a:t>br</a:t>
            </a:r>
            <a:r>
              <a:rPr lang="en-US" dirty="0"/>
              <a:t> more </a:t>
            </a:r>
            <a:r>
              <a:rPr lang="en-US" dirty="0" err="1"/>
              <a:t>robustt</a:t>
            </a:r>
            <a:r>
              <a:rPr lang="en-US" dirty="0"/>
              <a:t> in </a:t>
            </a:r>
            <a:r>
              <a:rPr lang="en-US" dirty="0" err="1"/>
              <a:t>subvt</a:t>
            </a:r>
            <a:r>
              <a:rPr lang="en-US" dirty="0"/>
              <a:t>. these r </a:t>
            </a:r>
            <a:r>
              <a:rPr lang="en-US" dirty="0" err="1"/>
              <a:t>monte</a:t>
            </a:r>
            <a:r>
              <a:rPr lang="en-US" dirty="0"/>
              <a:t> </a:t>
            </a:r>
            <a:r>
              <a:rPr lang="en-US" dirty="0" err="1"/>
              <a:t>carl</a:t>
            </a:r>
            <a:r>
              <a:rPr lang="en-US" dirty="0"/>
              <a:t> simulations of a 138 state shift </a:t>
            </a:r>
            <a:r>
              <a:rPr lang="en-US" dirty="0" err="1"/>
              <a:t>revisters</a:t>
            </a:r>
            <a:r>
              <a:rPr lang="en-US" dirty="0"/>
              <a:t> where there r no </a:t>
            </a:r>
            <a:r>
              <a:rPr lang="en-US" dirty="0" err="1"/>
              <a:t>hld</a:t>
            </a:r>
            <a:r>
              <a:rPr lang="en-US" dirty="0"/>
              <a:t> buffers , slew </a:t>
            </a:r>
            <a:r>
              <a:rPr lang="en-US" dirty="0" err="1"/>
              <a:t>os</a:t>
            </a:r>
            <a:r>
              <a:rPr lang="en-US" dirty="0"/>
              <a:t> ideal and the only thing. hanged is the level of clock tree. because of increased </a:t>
            </a:r>
            <a:r>
              <a:rPr lang="en-US" dirty="0" err="1"/>
              <a:t>senstivity</a:t>
            </a:r>
            <a:r>
              <a:rPr lang="en-US" dirty="0"/>
              <a:t> to variations the more levels of buffers in the. lock tree the more </a:t>
            </a:r>
            <a:r>
              <a:rPr lang="en-US" dirty="0" err="1"/>
              <a:t>skewness</a:t>
            </a:r>
            <a:r>
              <a:rPr lang="en-US" dirty="0"/>
              <a:t> leading to less yield. so this goes. </a:t>
            </a:r>
            <a:r>
              <a:rPr lang="en-US" dirty="0" err="1"/>
              <a:t>ontrary</a:t>
            </a:r>
            <a:r>
              <a:rPr lang="en-US" dirty="0"/>
              <a:t> to. on </a:t>
            </a:r>
            <a:r>
              <a:rPr lang="en-US" dirty="0" err="1"/>
              <a:t>rntional</a:t>
            </a:r>
            <a:r>
              <a:rPr lang="en-US" dirty="0"/>
              <a:t> </a:t>
            </a:r>
            <a:r>
              <a:rPr lang="en-US" dirty="0" err="1"/>
              <a:t>eisdom</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ext, the buffer </a:t>
            </a:r>
            <a:r>
              <a:rPr lang="en-US" dirty="0" err="1"/>
              <a:t>insertionmethod</a:t>
            </a:r>
            <a:r>
              <a:rPr lang="en-US" dirty="0"/>
              <a:t> to ensure there </a:t>
            </a:r>
            <a:r>
              <a:rPr lang="en-US" dirty="0" err="1"/>
              <a:t>isenough</a:t>
            </a:r>
            <a:r>
              <a:rPr lang="en-US" dirty="0"/>
              <a:t> delay on a logic path to fix hold errors has </a:t>
            </a:r>
            <a:r>
              <a:rPr lang="en-US" dirty="0" err="1"/>
              <a:t>problrms</a:t>
            </a:r>
            <a:r>
              <a:rPr lang="en-US" dirty="0"/>
              <a:t> too. here is a 128 shift </a:t>
            </a:r>
            <a:r>
              <a:rPr lang="en-US" dirty="0" err="1"/>
              <a:t>revister</a:t>
            </a:r>
            <a:r>
              <a:rPr lang="en-US" dirty="0"/>
              <a:t> with ideal slew and ideal skew and the </a:t>
            </a:r>
            <a:r>
              <a:rPr lang="en-US" dirty="0" err="1"/>
              <a:t>obly</a:t>
            </a:r>
            <a:r>
              <a:rPr lang="en-US" dirty="0"/>
              <a:t> thing </a:t>
            </a:r>
            <a:r>
              <a:rPr lang="en-US" dirty="0" err="1"/>
              <a:t>chnaged</a:t>
            </a:r>
            <a:r>
              <a:rPr lang="en-US" dirty="0"/>
              <a:t> is the amount if buffers </a:t>
            </a:r>
            <a:r>
              <a:rPr lang="en-US" dirty="0" err="1"/>
              <a:t>i</a:t>
            </a:r>
            <a:r>
              <a:rPr lang="en-US" dirty="0"/>
              <a:t> </a:t>
            </a:r>
            <a:r>
              <a:rPr lang="en-US" dirty="0" err="1"/>
              <a:t>pu</a:t>
            </a:r>
            <a:r>
              <a:rPr lang="en-US" dirty="0"/>
              <a:t> t jt. because the buffer delays themselves r subject to variation there is no assurance that they will solve the problem, even if we put 3 or 4 per oath. </a:t>
            </a:r>
            <a:r>
              <a:rPr lang="en-US" dirty="0" err="1"/>
              <a:t>whats</a:t>
            </a:r>
            <a:r>
              <a:rPr lang="en-US" dirty="0"/>
              <a:t> more, their energy consumption can cause the circuit consumption to be three times their normal </a:t>
            </a:r>
            <a:r>
              <a:rPr lang="en-US" dirty="0" err="1"/>
              <a:t>ujbuffered</a:t>
            </a:r>
            <a:r>
              <a:rPr lang="en-US" dirty="0"/>
              <a:t> value.</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 its clear we have a problem because the standard flow wont work as it is. so </a:t>
            </a:r>
            <a:r>
              <a:rPr lang="en-US" dirty="0" err="1"/>
              <a:t>i</a:t>
            </a:r>
            <a:r>
              <a:rPr lang="en-US" dirty="0"/>
              <a:t> propose that we </a:t>
            </a:r>
            <a:r>
              <a:rPr lang="en-US" dirty="0" err="1"/>
              <a:t>reanalye</a:t>
            </a:r>
            <a:r>
              <a:rPr lang="en-US" dirty="0"/>
              <a:t> how sensitive hold failures r to each of the mechanisms of failing and come up with a new methodology for controlling those variables like skew and slew. for example if less levels of clock is better well do that. in addition </a:t>
            </a:r>
            <a:r>
              <a:rPr lang="en-US" dirty="0" err="1"/>
              <a:t>becuase</a:t>
            </a:r>
            <a:r>
              <a:rPr lang="en-US" dirty="0"/>
              <a:t> we see the shortcomings of </a:t>
            </a:r>
            <a:r>
              <a:rPr lang="en-US" dirty="0" err="1"/>
              <a:t>burfer</a:t>
            </a:r>
            <a:r>
              <a:rPr lang="en-US" dirty="0"/>
              <a:t> insertion for bold fix , we propose a novel hold fixing timing scheme using </a:t>
            </a:r>
            <a:r>
              <a:rPr lang="en-US" dirty="0" err="1"/>
              <a:t>teo</a:t>
            </a:r>
            <a:r>
              <a:rPr lang="en-US" dirty="0"/>
              <a:t> phase clock that rids he need for buffers. well </a:t>
            </a:r>
            <a:r>
              <a:rPr lang="en-US" dirty="0" err="1"/>
              <a:t>talkk</a:t>
            </a:r>
            <a:r>
              <a:rPr lang="en-US" dirty="0"/>
              <a:t> </a:t>
            </a:r>
            <a:r>
              <a:rPr lang="en-US" dirty="0" err="1"/>
              <a:t>anout</a:t>
            </a:r>
            <a:r>
              <a:rPr lang="en-US" dirty="0"/>
              <a:t> it in </a:t>
            </a:r>
            <a:r>
              <a:rPr lang="en-US" dirty="0" err="1"/>
              <a:t>setail</a:t>
            </a:r>
            <a:r>
              <a:rPr lang="en-US" dirty="0"/>
              <a:t> in the next slides.</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cope with the requirement of device longevity, energy efficiency is of the most importance. Energy efficiency is defined as using the least amount of energy possible under the condition that a certain throughput requirement has been met. For the apps we care about, the throughput requirement is </a:t>
            </a:r>
            <a:r>
              <a:rPr lang="en-US" baseline="0" dirty="0" err="1" smtClean="0"/>
              <a:t>exsceptionally</a:t>
            </a:r>
            <a:r>
              <a:rPr lang="en-US" baseline="0" dirty="0" smtClean="0"/>
              <a:t> low most of the time, so really often times the problem comes down to pressing the minimal energy point, or finding it. Voltage scaling is becoming more and more a common solution to achieve energy efficiency, where people scale, they have these designs at nominal VDD, they scale them down, sacrificing speed that they don’t need, for low energy.</a:t>
            </a:r>
          </a:p>
          <a:p>
            <a:r>
              <a:rPr lang="en-US" baseline="0" dirty="0" smtClean="0"/>
              <a:t>As we can see here, these are results for a ring oscillator, where x axis is VDD and Y axis is energy per cycle—which means we are modeling a circuit using a ring oscillator, we can achieve almost 2 </a:t>
            </a:r>
            <a:r>
              <a:rPr lang="en-US" baseline="0" dirty="0" err="1" smtClean="0"/>
              <a:t>orderes</a:t>
            </a:r>
            <a:r>
              <a:rPr lang="en-US" baseline="0" dirty="0" smtClean="0"/>
              <a:t> of magnitude increase in energy efficiency.</a:t>
            </a:r>
          </a:p>
          <a:p>
            <a:r>
              <a:rPr lang="en-US" baseline="0" dirty="0" smtClean="0"/>
              <a:t>However, scaling VDD doesn’t automatically make things work. This is because </a:t>
            </a:r>
            <a:r>
              <a:rPr lang="en-US" baseline="0" dirty="0" err="1" smtClean="0"/>
              <a:t>transsitor</a:t>
            </a:r>
            <a:r>
              <a:rPr lang="en-US" baseline="0" dirty="0" smtClean="0"/>
              <a:t> characteristics change when we scale to ULV—near-</a:t>
            </a:r>
            <a:r>
              <a:rPr lang="en-US" baseline="0" dirty="0" err="1" smtClean="0"/>
              <a:t>vt</a:t>
            </a:r>
            <a:r>
              <a:rPr lang="en-US" baseline="0" dirty="0" smtClean="0"/>
              <a:t> and sub-</a:t>
            </a:r>
            <a:r>
              <a:rPr lang="en-US" baseline="0" dirty="0" err="1" smtClean="0"/>
              <a:t>vt</a:t>
            </a:r>
            <a:r>
              <a:rPr lang="en-US" baseline="0" dirty="0" smtClean="0"/>
              <a:t>, as we’ll find out in the next slides. Also, the general architectural strategy associated with designing </a:t>
            </a:r>
            <a:r>
              <a:rPr lang="en-US" baseline="0" dirty="0" err="1" smtClean="0"/>
              <a:t>SoCs</a:t>
            </a:r>
            <a:r>
              <a:rPr lang="en-US" baseline="0" dirty="0" smtClean="0"/>
              <a:t> should change if our main task is improving energy efficiency. In turn, these changes may compromise the circuit’s robustness, or in fact we will find that there is even more energy efficiency to be achieved.</a:t>
            </a:r>
          </a:p>
        </p:txBody>
      </p:sp>
      <p:sp>
        <p:nvSpPr>
          <p:cNvPr id="4" name="Slide Number Placeholder 3"/>
          <p:cNvSpPr>
            <a:spLocks noGrp="1"/>
          </p:cNvSpPr>
          <p:nvPr>
            <p:ph type="sldNum" sz="quarter" idx="10"/>
          </p:nvPr>
        </p:nvSpPr>
        <p:spPr/>
        <p:txBody>
          <a:bodyPr/>
          <a:lstStyle/>
          <a:p>
            <a:fld id="{EA5ED440-8D2F-42B6-99B4-069FDA642A0D}" type="slidenum">
              <a:rPr lang="en-US" smtClean="0"/>
              <a:pPr/>
              <a:t>4</a:t>
            </a:fld>
            <a:endParaRPr lang="en-US"/>
          </a:p>
        </p:txBody>
      </p:sp>
    </p:spTree>
    <p:extLst>
      <p:ext uri="{BB962C8B-B14F-4D97-AF65-F5344CB8AC3E}">
        <p14:creationId xmlns:p14="http://schemas.microsoft.com/office/powerpoint/2010/main" val="1815362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diagram summarizes the approach ill take. First ill </a:t>
            </a:r>
            <a:r>
              <a:rPr lang="en-US" dirty="0" err="1"/>
              <a:t>permutate</a:t>
            </a:r>
            <a:r>
              <a:rPr lang="en-US" dirty="0"/>
              <a:t> these numbered variables, and run </a:t>
            </a:r>
            <a:r>
              <a:rPr lang="en-US" dirty="0" err="1"/>
              <a:t>sims</a:t>
            </a:r>
            <a:r>
              <a:rPr lang="en-US" dirty="0"/>
              <a:t> controlling the hold critical circuit so only one variable determines the hold yield and determine how we should design the circuit to maximize hold yield with </a:t>
            </a:r>
            <a:r>
              <a:rPr lang="en-US" dirty="0" err="1"/>
              <a:t>tespect</a:t>
            </a:r>
            <a:r>
              <a:rPr lang="en-US" dirty="0"/>
              <a:t> to each variable. </a:t>
            </a:r>
            <a:r>
              <a:rPr lang="en-US" dirty="0" err="1"/>
              <a:t>bu</a:t>
            </a:r>
            <a:r>
              <a:rPr lang="en-US" dirty="0"/>
              <a:t> then we would have a modified </a:t>
            </a:r>
            <a:r>
              <a:rPr lang="en-US" dirty="0" err="1"/>
              <a:t>eda</a:t>
            </a:r>
            <a:r>
              <a:rPr lang="en-US" dirty="0"/>
              <a:t> tool flow suitable fir </a:t>
            </a:r>
            <a:r>
              <a:rPr lang="en-US" dirty="0" err="1"/>
              <a:t>subvt</a:t>
            </a:r>
            <a:r>
              <a:rPr lang="en-US" dirty="0"/>
              <a:t> and it would give us </a:t>
            </a:r>
            <a:r>
              <a:rPr lang="en-US" dirty="0" err="1"/>
              <a:t>thue</a:t>
            </a:r>
            <a:r>
              <a:rPr lang="en-US" dirty="0"/>
              <a:t> </a:t>
            </a:r>
            <a:r>
              <a:rPr lang="en-US" dirty="0" err="1"/>
              <a:t>lowes</a:t>
            </a:r>
            <a:r>
              <a:rPr lang="en-US" dirty="0"/>
              <a:t> energy implementation for a given hold constraint. he next step is to compare the </a:t>
            </a:r>
            <a:r>
              <a:rPr lang="en-US" dirty="0" err="1"/>
              <a:t>energ</a:t>
            </a:r>
            <a:r>
              <a:rPr lang="en-US" dirty="0"/>
              <a:t> efficiency of this </a:t>
            </a:r>
            <a:r>
              <a:rPr lang="en-US" dirty="0" err="1"/>
              <a:t>eda</a:t>
            </a:r>
            <a:r>
              <a:rPr lang="en-US" dirty="0"/>
              <a:t> method </a:t>
            </a:r>
            <a:r>
              <a:rPr lang="en-US" dirty="0" err="1"/>
              <a:t>wih</a:t>
            </a:r>
            <a:r>
              <a:rPr lang="en-US" dirty="0"/>
              <a:t> the proposed two phase clock solution. and see which is better.</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two phase clock method works like this. Because we anticipate skew and hold buffer insertion to be two key factors of the hold yield, were trying to seek out a method that </a:t>
            </a:r>
            <a:r>
              <a:rPr lang="en-US" dirty="0" err="1"/>
              <a:t>minimies</a:t>
            </a:r>
            <a:r>
              <a:rPr lang="en-US" dirty="0"/>
              <a:t> the </a:t>
            </a:r>
            <a:r>
              <a:rPr lang="en-US" dirty="0" err="1"/>
              <a:t>impaxct</a:t>
            </a:r>
            <a:r>
              <a:rPr lang="en-US" dirty="0"/>
              <a:t> of </a:t>
            </a:r>
            <a:r>
              <a:rPr lang="en-US" dirty="0" err="1"/>
              <a:t>variaiton</a:t>
            </a:r>
            <a:r>
              <a:rPr lang="en-US" dirty="0"/>
              <a:t> on </a:t>
            </a:r>
            <a:r>
              <a:rPr lang="en-US" dirty="0" err="1"/>
              <a:t>thse</a:t>
            </a:r>
            <a:r>
              <a:rPr lang="en-US" dirty="0"/>
              <a:t> variables. so first, </a:t>
            </a:r>
            <a:r>
              <a:rPr lang="en-US" dirty="0" err="1"/>
              <a:t>insplit</a:t>
            </a:r>
            <a:r>
              <a:rPr lang="en-US" dirty="0"/>
              <a:t> one </a:t>
            </a:r>
            <a:r>
              <a:rPr lang="en-US" dirty="0" err="1"/>
              <a:t>reg</a:t>
            </a:r>
            <a:r>
              <a:rPr lang="en-US" dirty="0"/>
              <a:t> into two pos edge latches and ask a </a:t>
            </a:r>
            <a:r>
              <a:rPr lang="en-US" dirty="0" err="1"/>
              <a:t>dll</a:t>
            </a:r>
            <a:r>
              <a:rPr lang="en-US" dirty="0"/>
              <a:t> to split the clock into </a:t>
            </a:r>
            <a:r>
              <a:rPr lang="en-US" dirty="0" err="1"/>
              <a:t>teo</a:t>
            </a:r>
            <a:r>
              <a:rPr lang="en-US" dirty="0"/>
              <a:t> phases. why </a:t>
            </a:r>
            <a:r>
              <a:rPr lang="en-US" dirty="0" err="1"/>
              <a:t>doni</a:t>
            </a:r>
            <a:r>
              <a:rPr lang="en-US" dirty="0"/>
              <a:t> do this? the scheme works like: with this well defined pulse which comes a delay later than the master clock edge the data gets trapped in between latches instead of racing to the next </a:t>
            </a:r>
            <a:r>
              <a:rPr lang="en-US" dirty="0" err="1"/>
              <a:t>reg</a:t>
            </a:r>
            <a:r>
              <a:rPr lang="en-US" dirty="0"/>
              <a:t> which. </a:t>
            </a:r>
            <a:r>
              <a:rPr lang="en-US" dirty="0" err="1"/>
              <a:t>ould</a:t>
            </a:r>
            <a:r>
              <a:rPr lang="en-US" dirty="0"/>
              <a:t> be still transparent because of clock skew. the data is released from the first </a:t>
            </a:r>
            <a:r>
              <a:rPr lang="en-US" dirty="0" err="1"/>
              <a:t>reg</a:t>
            </a:r>
            <a:r>
              <a:rPr lang="en-US" dirty="0"/>
              <a:t> or 2nd half latch after this delay at </a:t>
            </a:r>
            <a:r>
              <a:rPr lang="en-US" dirty="0" err="1"/>
              <a:t>th</a:t>
            </a:r>
            <a:r>
              <a:rPr lang="en-US" dirty="0"/>
              <a:t> edge of </a:t>
            </a:r>
            <a:r>
              <a:rPr lang="en-US" dirty="0" err="1"/>
              <a:t>th</a:t>
            </a:r>
            <a:r>
              <a:rPr lang="en-US" dirty="0"/>
              <a:t> pulse and is setup </a:t>
            </a:r>
            <a:r>
              <a:rPr lang="en-US" dirty="0" err="1"/>
              <a:t>st</a:t>
            </a:r>
            <a:r>
              <a:rPr lang="en-US" dirty="0"/>
              <a:t> the next register </a:t>
            </a:r>
            <a:r>
              <a:rPr lang="en-US" dirty="0" err="1"/>
              <a:t>st</a:t>
            </a:r>
            <a:r>
              <a:rPr lang="en-US" dirty="0"/>
              <a:t> the </a:t>
            </a:r>
            <a:r>
              <a:rPr lang="en-US" dirty="0" err="1"/>
              <a:t>nextclock</a:t>
            </a:r>
            <a:r>
              <a:rPr lang="en-US" dirty="0"/>
              <a:t> </a:t>
            </a:r>
            <a:r>
              <a:rPr lang="en-US" dirty="0" err="1"/>
              <a:t>cycoe</a:t>
            </a:r>
            <a:r>
              <a:rPr lang="en-US" dirty="0"/>
              <a:t> which is </a:t>
            </a:r>
            <a:r>
              <a:rPr lang="en-US" dirty="0" err="1"/>
              <a:t>coorect</a:t>
            </a:r>
            <a:r>
              <a:rPr lang="en-US" dirty="0"/>
              <a:t>. because </a:t>
            </a:r>
            <a:r>
              <a:rPr lang="en-US" dirty="0" err="1"/>
              <a:t>i</a:t>
            </a:r>
            <a:r>
              <a:rPr lang="en-US" dirty="0"/>
              <a:t> am </a:t>
            </a:r>
            <a:r>
              <a:rPr lang="en-US" dirty="0" err="1"/>
              <a:t>aniticpating</a:t>
            </a:r>
            <a:r>
              <a:rPr lang="en-US" dirty="0"/>
              <a:t> this </a:t>
            </a:r>
            <a:r>
              <a:rPr lang="en-US" dirty="0" err="1"/>
              <a:t>dela</a:t>
            </a:r>
            <a:r>
              <a:rPr lang="en-US" dirty="0"/>
              <a:t> and pulse length is </a:t>
            </a:r>
            <a:r>
              <a:rPr lang="en-US" dirty="0" err="1"/>
              <a:t>erll</a:t>
            </a:r>
            <a:r>
              <a:rPr lang="en-US" dirty="0"/>
              <a:t> </a:t>
            </a:r>
            <a:r>
              <a:rPr lang="en-US" dirty="0" err="1"/>
              <a:t>sefined</a:t>
            </a:r>
            <a:r>
              <a:rPr lang="en-US" dirty="0"/>
              <a:t> via a well designed low power </a:t>
            </a:r>
            <a:r>
              <a:rPr lang="en-US" dirty="0" err="1"/>
              <a:t>dll</a:t>
            </a:r>
            <a:r>
              <a:rPr lang="en-US" dirty="0"/>
              <a:t> </a:t>
            </a:r>
            <a:r>
              <a:rPr lang="en-US" dirty="0" err="1"/>
              <a:t>incan</a:t>
            </a:r>
            <a:r>
              <a:rPr lang="en-US" dirty="0"/>
              <a:t> now be tolerable of clock skew and </a:t>
            </a:r>
            <a:r>
              <a:rPr lang="en-US" dirty="0" err="1"/>
              <a:t>nkt</a:t>
            </a:r>
            <a:r>
              <a:rPr lang="en-US" dirty="0"/>
              <a:t> worry about buffer insertion </a:t>
            </a:r>
            <a:r>
              <a:rPr lang="en-US" dirty="0" err="1"/>
              <a:t>variatoj</a:t>
            </a:r>
            <a:r>
              <a:rPr lang="en-US" dirty="0"/>
              <a:t>.</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36</a:t>
            </a:fld>
            <a:endParaRPr lang="en-US" sz="1200" b="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ok last project is about single </a:t>
            </a:r>
            <a:r>
              <a:rPr lang="en-US" dirty="0" err="1"/>
              <a:t>vdd</a:t>
            </a:r>
            <a:r>
              <a:rPr lang="en-US" dirty="0"/>
              <a:t> alternative to </a:t>
            </a:r>
            <a:r>
              <a:rPr lang="en-US" dirty="0" err="1"/>
              <a:t>dvfs</a:t>
            </a:r>
            <a:r>
              <a:rPr lang="en-US" dirty="0"/>
              <a:t> using dynamically </a:t>
            </a:r>
            <a:r>
              <a:rPr lang="en-US" dirty="0" err="1"/>
              <a:t>pielined</a:t>
            </a:r>
            <a:r>
              <a:rPr lang="en-US" dirty="0"/>
              <a:t> latches</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a:t>
            </a:r>
            <a:r>
              <a:rPr lang="en-US" dirty="0" err="1"/>
              <a:t>dvfs</a:t>
            </a:r>
            <a:r>
              <a:rPr lang="en-US" dirty="0"/>
              <a:t> has been growing in popularity as a </a:t>
            </a:r>
            <a:r>
              <a:rPr lang="en-US" dirty="0" err="1"/>
              <a:t>solutioj</a:t>
            </a:r>
            <a:r>
              <a:rPr lang="en-US" dirty="0"/>
              <a:t> to trade off performance and energy for dynamic </a:t>
            </a:r>
            <a:r>
              <a:rPr lang="en-US" dirty="0" err="1"/>
              <a:t>workilowds</a:t>
            </a:r>
            <a:r>
              <a:rPr lang="en-US" dirty="0"/>
              <a:t>. some approaches to it </a:t>
            </a:r>
            <a:r>
              <a:rPr lang="en-US" dirty="0" err="1"/>
              <a:t>nclide</a:t>
            </a:r>
            <a:r>
              <a:rPr lang="en-US" dirty="0"/>
              <a:t> multi </a:t>
            </a:r>
            <a:r>
              <a:rPr lang="en-US" dirty="0" err="1"/>
              <a:t>vdd</a:t>
            </a:r>
            <a:r>
              <a:rPr lang="en-US" dirty="0"/>
              <a:t> where circuits are </a:t>
            </a:r>
            <a:r>
              <a:rPr lang="en-US" dirty="0" err="1"/>
              <a:t>conected</a:t>
            </a:r>
            <a:r>
              <a:rPr lang="en-US" dirty="0"/>
              <a:t> to a certain </a:t>
            </a:r>
            <a:r>
              <a:rPr lang="en-US" dirty="0" err="1"/>
              <a:t>vdd</a:t>
            </a:r>
            <a:r>
              <a:rPr lang="en-US" dirty="0"/>
              <a:t> island depending </a:t>
            </a:r>
            <a:r>
              <a:rPr lang="en-US" dirty="0" err="1"/>
              <a:t>oj</a:t>
            </a:r>
            <a:r>
              <a:rPr lang="en-US" dirty="0"/>
              <a:t> the workload or state of the art </a:t>
            </a:r>
            <a:r>
              <a:rPr lang="en-US" dirty="0" err="1"/>
              <a:t>resumts</a:t>
            </a:r>
            <a:r>
              <a:rPr lang="en-US" dirty="0"/>
              <a:t> </a:t>
            </a:r>
            <a:r>
              <a:rPr lang="en-US" dirty="0" err="1"/>
              <a:t>shiw</a:t>
            </a:r>
            <a:r>
              <a:rPr lang="en-US" dirty="0"/>
              <a:t> u can get near ideal savings when u use three voltage islands with dithering.</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however the potential </a:t>
            </a:r>
            <a:r>
              <a:rPr lang="en-US" dirty="0" err="1"/>
              <a:t>drawbak</a:t>
            </a:r>
            <a:r>
              <a:rPr lang="en-US" dirty="0"/>
              <a:t> is the need for dc </a:t>
            </a:r>
            <a:r>
              <a:rPr lang="en-US" dirty="0" err="1"/>
              <a:t>dc</a:t>
            </a:r>
            <a:r>
              <a:rPr lang="en-US" dirty="0"/>
              <a:t> converters in delivering these voltage islands. the potential overhead </a:t>
            </a:r>
            <a:r>
              <a:rPr lang="en-US" dirty="0" err="1"/>
              <a:t>fo</a:t>
            </a:r>
            <a:r>
              <a:rPr lang="en-US" dirty="0"/>
              <a:t> dc </a:t>
            </a:r>
            <a:r>
              <a:rPr lang="en-US" dirty="0" err="1"/>
              <a:t>dc</a:t>
            </a:r>
            <a:r>
              <a:rPr lang="en-US" dirty="0"/>
              <a:t> converters in terms of energy and area is great. u either need a variable </a:t>
            </a:r>
            <a:r>
              <a:rPr lang="en-US" dirty="0" err="1"/>
              <a:t>iutput</a:t>
            </a:r>
            <a:r>
              <a:rPr lang="en-US" dirty="0"/>
              <a:t> converter which efficiency will not be optimized for diff voltage </a:t>
            </a:r>
            <a:r>
              <a:rPr lang="en-US" dirty="0" err="1"/>
              <a:t>poiints</a:t>
            </a:r>
            <a:r>
              <a:rPr lang="en-US" dirty="0"/>
              <a:t> leading to greater energy than </a:t>
            </a:r>
            <a:r>
              <a:rPr lang="en-US" dirty="0" err="1"/>
              <a:t>expexted</a:t>
            </a:r>
            <a:r>
              <a:rPr lang="en-US" dirty="0"/>
              <a:t> or multiple converters that take up area and still might not deliver power efficiently because of challenges involved at </a:t>
            </a:r>
            <a:r>
              <a:rPr lang="en-US" dirty="0" err="1"/>
              <a:t>subvt</a:t>
            </a:r>
            <a:r>
              <a:rPr lang="en-US" dirty="0"/>
              <a:t>. as an example, </a:t>
            </a:r>
            <a:r>
              <a:rPr lang="en-US" dirty="0" err="1"/>
              <a:t>ive</a:t>
            </a:r>
            <a:r>
              <a:rPr lang="en-US" dirty="0"/>
              <a:t> taken the previous plot and divided the energy points by 0.7 the highest efficiency for a converter operating in </a:t>
            </a:r>
            <a:r>
              <a:rPr lang="en-US" dirty="0" err="1"/>
              <a:t>ilv</a:t>
            </a:r>
            <a:r>
              <a:rPr lang="en-US" dirty="0"/>
              <a:t> to date to </a:t>
            </a:r>
            <a:r>
              <a:rPr lang="en-US" dirty="0" err="1"/>
              <a:t>rstimate</a:t>
            </a:r>
            <a:r>
              <a:rPr lang="en-US" dirty="0"/>
              <a:t> the </a:t>
            </a:r>
            <a:r>
              <a:rPr lang="en-US" dirty="0" err="1"/>
              <a:t>fleffects</a:t>
            </a:r>
            <a:r>
              <a:rPr lang="en-US" dirty="0"/>
              <a:t> of dc </a:t>
            </a:r>
            <a:r>
              <a:rPr lang="en-US" dirty="0" err="1"/>
              <a:t>coverter</a:t>
            </a:r>
            <a:r>
              <a:rPr lang="en-US" dirty="0"/>
              <a:t> efficiency. as u can see in </a:t>
            </a:r>
            <a:r>
              <a:rPr lang="en-US" dirty="0" err="1"/>
              <a:t>mvdd</a:t>
            </a:r>
            <a:r>
              <a:rPr lang="en-US" dirty="0"/>
              <a:t> it costs more and the pd s approach. </a:t>
            </a:r>
            <a:r>
              <a:rPr lang="en-US" dirty="0" err="1"/>
              <a:t>ome</a:t>
            </a:r>
            <a:r>
              <a:rPr lang="en-US" dirty="0"/>
              <a:t> off the ideal curve.</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40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therefore, my hypothesis is that we </a:t>
            </a:r>
            <a:r>
              <a:rPr lang="en-US" dirty="0" err="1"/>
              <a:t>mght</a:t>
            </a:r>
            <a:r>
              <a:rPr lang="en-US" dirty="0"/>
              <a:t> nor want diff </a:t>
            </a:r>
            <a:r>
              <a:rPr lang="en-US" dirty="0" err="1"/>
              <a:t>ved</a:t>
            </a:r>
            <a:r>
              <a:rPr lang="en-US" dirty="0"/>
              <a:t> domains. how do we do </a:t>
            </a:r>
            <a:r>
              <a:rPr lang="en-US" dirty="0" err="1"/>
              <a:t>dvfs</a:t>
            </a:r>
            <a:r>
              <a:rPr lang="en-US" dirty="0"/>
              <a:t> then? </a:t>
            </a:r>
            <a:r>
              <a:rPr lang="en-US" dirty="0" err="1"/>
              <a:t>i</a:t>
            </a:r>
            <a:r>
              <a:rPr lang="en-US" dirty="0"/>
              <a:t> propose an </a:t>
            </a:r>
            <a:r>
              <a:rPr lang="en-US" dirty="0" err="1"/>
              <a:t>alternstive</a:t>
            </a:r>
            <a:r>
              <a:rPr lang="en-US" dirty="0"/>
              <a:t> approach to </a:t>
            </a:r>
            <a:r>
              <a:rPr lang="en-US" dirty="0" err="1"/>
              <a:t>dvfs</a:t>
            </a:r>
            <a:r>
              <a:rPr lang="en-US" dirty="0"/>
              <a:t> using a </a:t>
            </a:r>
            <a:r>
              <a:rPr lang="en-US" dirty="0" err="1"/>
              <a:t>lach</a:t>
            </a:r>
            <a:r>
              <a:rPr lang="en-US" dirty="0"/>
              <a:t> based </a:t>
            </a:r>
            <a:r>
              <a:rPr lang="en-US" dirty="0" err="1"/>
              <a:t>desifn</a:t>
            </a:r>
            <a:r>
              <a:rPr lang="en-US" dirty="0"/>
              <a:t> </a:t>
            </a:r>
            <a:r>
              <a:rPr lang="en-US" dirty="0" err="1"/>
              <a:t>tha</a:t>
            </a:r>
            <a:r>
              <a:rPr lang="en-US" dirty="0"/>
              <a:t> operating on single </a:t>
            </a:r>
            <a:r>
              <a:rPr lang="en-US" dirty="0" err="1"/>
              <a:t>vdd</a:t>
            </a:r>
            <a:r>
              <a:rPr lang="en-US" dirty="0"/>
              <a:t> and </a:t>
            </a:r>
            <a:r>
              <a:rPr lang="en-US" dirty="0" err="1"/>
              <a:t>scalig</a:t>
            </a:r>
            <a:r>
              <a:rPr lang="en-US" dirty="0"/>
              <a:t> freq by dynamically switching the level of </a:t>
            </a:r>
            <a:r>
              <a:rPr lang="en-US" dirty="0" err="1"/>
              <a:t>pipeling</a:t>
            </a:r>
            <a:r>
              <a:rPr lang="en-US" dirty="0"/>
              <a:t> n </a:t>
            </a:r>
            <a:r>
              <a:rPr lang="en-US" dirty="0" err="1"/>
              <a:t>te</a:t>
            </a:r>
            <a:r>
              <a:rPr lang="en-US" dirty="0"/>
              <a:t> circuit. And that it’ll work for a certain range of frequency.</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41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my approach is </a:t>
            </a:r>
            <a:r>
              <a:rPr lang="en-US" dirty="0" err="1"/>
              <a:t>becore</a:t>
            </a:r>
            <a:r>
              <a:rPr lang="en-US" dirty="0"/>
              <a:t> </a:t>
            </a:r>
            <a:r>
              <a:rPr lang="en-US" dirty="0" err="1"/>
              <a:t>i</a:t>
            </a:r>
            <a:r>
              <a:rPr lang="en-US" dirty="0"/>
              <a:t> just start </a:t>
            </a:r>
            <a:r>
              <a:rPr lang="en-US" dirty="0" err="1"/>
              <a:t>wroting</a:t>
            </a:r>
            <a:r>
              <a:rPr lang="en-US" dirty="0"/>
              <a:t>. </a:t>
            </a:r>
            <a:r>
              <a:rPr lang="en-US" dirty="0" err="1"/>
              <a:t>erilog</a:t>
            </a:r>
            <a:r>
              <a:rPr lang="en-US" dirty="0"/>
              <a:t> building my </a:t>
            </a:r>
            <a:r>
              <a:rPr lang="en-US" dirty="0" err="1"/>
              <a:t>deaign</a:t>
            </a:r>
            <a:r>
              <a:rPr lang="en-US" dirty="0"/>
              <a:t> its worthwhile to construct a model of how my scheme might work. and it goes like this . </a:t>
            </a:r>
            <a:r>
              <a:rPr lang="en-US" dirty="0" err="1"/>
              <a:t>inhave</a:t>
            </a:r>
            <a:r>
              <a:rPr lang="en-US" dirty="0"/>
              <a:t> a dataflow path, modeled  by an inverter </a:t>
            </a:r>
            <a:r>
              <a:rPr lang="en-US" dirty="0" err="1"/>
              <a:t>chain,and</a:t>
            </a:r>
            <a:r>
              <a:rPr lang="en-US" dirty="0"/>
              <a:t> </a:t>
            </a:r>
            <a:r>
              <a:rPr lang="en-US" dirty="0" err="1"/>
              <a:t>insweep</a:t>
            </a:r>
            <a:r>
              <a:rPr lang="en-US" dirty="0"/>
              <a:t> the </a:t>
            </a:r>
            <a:r>
              <a:rPr lang="en-US" dirty="0" err="1"/>
              <a:t>hrouput</a:t>
            </a:r>
            <a:r>
              <a:rPr lang="en-US" dirty="0"/>
              <a:t>. and </a:t>
            </a:r>
            <a:r>
              <a:rPr lang="en-US" dirty="0" err="1"/>
              <a:t>i</a:t>
            </a:r>
            <a:r>
              <a:rPr lang="en-US" dirty="0"/>
              <a:t> need to answer the question </a:t>
            </a:r>
            <a:r>
              <a:rPr lang="en-US" dirty="0" err="1"/>
              <a:t>hiw</a:t>
            </a:r>
            <a:r>
              <a:rPr lang="en-US" dirty="0"/>
              <a:t> much pipeline is needed to meet that </a:t>
            </a:r>
            <a:r>
              <a:rPr lang="en-US" dirty="0" err="1"/>
              <a:t>throuput</a:t>
            </a:r>
            <a:r>
              <a:rPr lang="en-US" dirty="0"/>
              <a:t>? and </a:t>
            </a:r>
            <a:r>
              <a:rPr lang="en-US" dirty="0" err="1"/>
              <a:t>i</a:t>
            </a:r>
            <a:r>
              <a:rPr lang="en-US" dirty="0"/>
              <a:t> also need to sweep </a:t>
            </a:r>
            <a:r>
              <a:rPr lang="en-US" dirty="0" err="1"/>
              <a:t>vdd</a:t>
            </a:r>
            <a:r>
              <a:rPr lang="en-US" dirty="0"/>
              <a:t> and ask myself, at what </a:t>
            </a:r>
            <a:r>
              <a:rPr lang="en-US" dirty="0" err="1"/>
              <a:t>vdd</a:t>
            </a:r>
            <a:r>
              <a:rPr lang="en-US" dirty="0"/>
              <a:t> and pipeline </a:t>
            </a:r>
            <a:r>
              <a:rPr lang="en-US" dirty="0" err="1"/>
              <a:t>combinatioj</a:t>
            </a:r>
            <a:r>
              <a:rPr lang="en-US" dirty="0"/>
              <a:t> is this most energy </a:t>
            </a:r>
            <a:r>
              <a:rPr lang="en-US" dirty="0" err="1"/>
              <a:t>eficient</a:t>
            </a:r>
            <a:r>
              <a:rPr lang="en-US" dirty="0"/>
              <a:t>? and </a:t>
            </a:r>
            <a:r>
              <a:rPr lang="en-US" dirty="0" err="1"/>
              <a:t>thats</a:t>
            </a:r>
            <a:r>
              <a:rPr lang="en-US" dirty="0"/>
              <a:t> </a:t>
            </a:r>
            <a:r>
              <a:rPr lang="en-US" dirty="0" err="1"/>
              <a:t>hiw</a:t>
            </a:r>
            <a:r>
              <a:rPr lang="en-US" dirty="0"/>
              <a:t> </a:t>
            </a:r>
            <a:r>
              <a:rPr lang="en-US" dirty="0" err="1"/>
              <a:t>i</a:t>
            </a:r>
            <a:r>
              <a:rPr lang="en-US" dirty="0"/>
              <a:t> know if this wild idea is even </a:t>
            </a:r>
            <a:r>
              <a:rPr lang="en-US" dirty="0" err="1"/>
              <a:t>wirth</a:t>
            </a:r>
            <a:r>
              <a:rPr lang="en-US" dirty="0"/>
              <a:t> it</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42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end effect is that </a:t>
            </a:r>
            <a:r>
              <a:rPr lang="en-US" dirty="0" err="1"/>
              <a:t>iw</a:t>
            </a:r>
            <a:r>
              <a:rPr lang="en-US" dirty="0"/>
              <a:t> ill be </a:t>
            </a:r>
            <a:r>
              <a:rPr lang="en-US" dirty="0" err="1"/>
              <a:t>aboe</a:t>
            </a:r>
            <a:r>
              <a:rPr lang="en-US" dirty="0"/>
              <a:t> to. </a:t>
            </a:r>
            <a:r>
              <a:rPr lang="en-US" dirty="0" err="1"/>
              <a:t>ompare</a:t>
            </a:r>
            <a:r>
              <a:rPr lang="en-US" dirty="0"/>
              <a:t> these two schemes and evaluate if this idea does a </a:t>
            </a:r>
            <a:r>
              <a:rPr lang="en-US" dirty="0" err="1"/>
              <a:t>ood</a:t>
            </a:r>
            <a:r>
              <a:rPr lang="en-US" dirty="0"/>
              <a:t> </a:t>
            </a:r>
            <a:r>
              <a:rPr lang="en-US" dirty="0" err="1"/>
              <a:t>kob</a:t>
            </a:r>
            <a:r>
              <a:rPr lang="en-US" dirty="0"/>
              <a:t> </a:t>
            </a:r>
            <a:r>
              <a:rPr lang="en-US" dirty="0" err="1"/>
              <a:t>afer</a:t>
            </a:r>
            <a:r>
              <a:rPr lang="en-US" dirty="0"/>
              <a:t> </a:t>
            </a:r>
            <a:r>
              <a:rPr lang="en-US" dirty="0" err="1"/>
              <a:t>i</a:t>
            </a:r>
            <a:r>
              <a:rPr lang="en-US" dirty="0"/>
              <a:t> design the </a:t>
            </a:r>
            <a:r>
              <a:rPr lang="en-US" dirty="0" err="1"/>
              <a:t>desied</a:t>
            </a:r>
            <a:r>
              <a:rPr lang="en-US" dirty="0"/>
              <a:t> circuit according to </a:t>
            </a:r>
            <a:r>
              <a:rPr lang="en-US" dirty="0" err="1"/>
              <a:t>conclusijs</a:t>
            </a:r>
            <a:r>
              <a:rPr lang="en-US" dirty="0"/>
              <a:t>. of my model.</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44</a:t>
            </a:fld>
            <a:endParaRPr lang="en-US" sz="1200" b="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sub-</a:t>
            </a:r>
            <a:r>
              <a:rPr lang="en-US" baseline="0" dirty="0" err="1" smtClean="0"/>
              <a:t>Vt</a:t>
            </a:r>
            <a:r>
              <a:rPr lang="en-US" baseline="0" dirty="0" smtClean="0"/>
              <a:t>, speed drops off exponentially. Prolonged periods mean prolonged time gates are just sitting there leaking. meaning</a:t>
            </a:r>
            <a:r>
              <a:rPr lang="en-US" dirty="0" smtClean="0"/>
              <a:t> slower</a:t>
            </a:r>
            <a:r>
              <a:rPr lang="en-US" baseline="0" dirty="0" smtClean="0"/>
              <a:t> performance brings increase in the significance of leakage. This will compromise energy efficient design if not taken care of and why I say there is more energy efficiency to be achieved. If not taken care of, we cannot prolong </a:t>
            </a:r>
            <a:r>
              <a:rPr lang="en-US" baseline="0" dirty="0" err="1" smtClean="0"/>
              <a:t>deivce</a:t>
            </a:r>
            <a:r>
              <a:rPr lang="en-US" baseline="0" dirty="0" smtClean="0"/>
              <a:t> lifetime. This is for critical path.</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5</a:t>
            </a:fld>
            <a:endParaRPr lang="en-US"/>
          </a:p>
        </p:txBody>
      </p:sp>
    </p:spTree>
    <p:extLst>
      <p:ext uri="{BB962C8B-B14F-4D97-AF65-F5344CB8AC3E}">
        <p14:creationId xmlns:p14="http://schemas.microsoft.com/office/powerpoint/2010/main" val="39441130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45</a:t>
            </a:fld>
            <a:endParaRPr lang="en-US" sz="1200" b="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46</a:t>
            </a:fld>
            <a:endParaRPr lang="en-US" sz="1200" b="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A little about my schedule. In retrospect I would say that the detail</a:t>
            </a:r>
            <a:r>
              <a:rPr lang="en-US" baseline="0" dirty="0" smtClean="0"/>
              <a:t> I put in my proposal document may have been a bit overwhelming. I think I might have proposed 3 </a:t>
            </a:r>
            <a:r>
              <a:rPr lang="en-US" baseline="0" dirty="0" err="1" smtClean="0"/>
              <a:t>tapeouts</a:t>
            </a:r>
            <a:r>
              <a:rPr lang="en-US" baseline="0" dirty="0" smtClean="0"/>
              <a:t>…which means I’ll never finish. But I do want to work on these several </a:t>
            </a:r>
            <a:r>
              <a:rPr lang="en-US" baseline="0" dirty="0" err="1" smtClean="0"/>
              <a:t>proejcts</a:t>
            </a:r>
            <a:r>
              <a:rPr lang="en-US" baseline="0" dirty="0" smtClean="0"/>
              <a:t>, and in fact I think I won’t have that many </a:t>
            </a:r>
            <a:r>
              <a:rPr lang="en-US" baseline="0" dirty="0" err="1" smtClean="0"/>
              <a:t>tapeouts</a:t>
            </a:r>
            <a:r>
              <a:rPr lang="en-US" baseline="0" dirty="0" smtClean="0"/>
              <a:t>…some of them can be combined or some will be small ones…but what I think I really wanted to come across is my schedule of when I can be ready to publish, and I think u know, even 1 publication per project is enough to say I made a significant contribution. But we can definitely talk about it.</a:t>
            </a:r>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47</a:t>
            </a:fld>
            <a:endParaRPr lang="en-US" sz="1200" b="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48</a:t>
            </a:fld>
            <a:endParaRPr lang="en-US" sz="1200" b="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steps are affected by the changed transistor characteristics. If we</a:t>
            </a:r>
            <a:r>
              <a:rPr lang="en-US" baseline="0" dirty="0" smtClean="0"/>
              <a:t> don’t address them, any one of these steps can compromise deployment of a commercial product. WE cant improve then. Highlighted some of the major areas affected. So what I’m trying to do, my projects focusing on addressing coping with the drawbacks from scaling. For a fully deployable design.</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49</a:t>
            </a:fld>
            <a:endParaRPr lang="en-US"/>
          </a:p>
        </p:txBody>
      </p:sp>
    </p:spTree>
    <p:extLst>
      <p:ext uri="{BB962C8B-B14F-4D97-AF65-F5344CB8AC3E}">
        <p14:creationId xmlns:p14="http://schemas.microsoft.com/office/powerpoint/2010/main" val="1600111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way I’m going to explain the problem, I’ll first explain</a:t>
            </a:r>
            <a:r>
              <a:rPr lang="en-US" baseline="0" dirty="0" smtClean="0"/>
              <a:t> the problem on a low level, and explain how they relate on a higher level of abstraction, how these things affect steps in the synthesis flow.</a:t>
            </a:r>
          </a:p>
          <a:p>
            <a:endParaRPr lang="en-US" baseline="0" dirty="0" smtClean="0"/>
          </a:p>
          <a:p>
            <a:r>
              <a:rPr lang="en-US" baseline="0" dirty="0" smtClean="0"/>
              <a:t>This is for ring oscillator. Drops of exponentially. Not good. If more gradual would be great.</a:t>
            </a:r>
          </a:p>
        </p:txBody>
      </p:sp>
      <p:sp>
        <p:nvSpPr>
          <p:cNvPr id="4" name="Slide Number Placeholder 3"/>
          <p:cNvSpPr>
            <a:spLocks noGrp="1"/>
          </p:cNvSpPr>
          <p:nvPr>
            <p:ph type="sldNum" sz="quarter" idx="10"/>
          </p:nvPr>
        </p:nvSpPr>
        <p:spPr/>
        <p:txBody>
          <a:bodyPr/>
          <a:lstStyle/>
          <a:p>
            <a:fld id="{EA5ED440-8D2F-42B6-99B4-069FDA642A0D}" type="slidenum">
              <a:rPr lang="en-US" smtClean="0"/>
              <a:pPr/>
              <a:t>50</a:t>
            </a:fld>
            <a:endParaRPr lang="en-US"/>
          </a:p>
        </p:txBody>
      </p:sp>
    </p:spTree>
    <p:extLst>
      <p:ext uri="{BB962C8B-B14F-4D97-AF65-F5344CB8AC3E}">
        <p14:creationId xmlns:p14="http://schemas.microsoft.com/office/powerpoint/2010/main" val="36012116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Speed constrained further </a:t>
            </a:r>
            <a:r>
              <a:rPr lang="en-US" dirty="0" err="1" smtClean="0"/>
              <a:t>obecause</a:t>
            </a:r>
            <a:r>
              <a:rPr lang="en-US" dirty="0" smtClean="0"/>
              <a:t> of imbalance. Sometimes </a:t>
            </a:r>
            <a:r>
              <a:rPr lang="en-US" dirty="0" err="1" smtClean="0"/>
              <a:t>pmos</a:t>
            </a:r>
            <a:r>
              <a:rPr lang="en-US" baseline="0" dirty="0" smtClean="0"/>
              <a:t> sometimes </a:t>
            </a:r>
            <a:r>
              <a:rPr lang="en-US" baseline="0" dirty="0" err="1" smtClean="0"/>
              <a:t>nmos</a:t>
            </a:r>
            <a:r>
              <a:rPr lang="en-US" baseline="0" dirty="0" smtClean="0"/>
              <a:t>. </a:t>
            </a:r>
            <a:r>
              <a:rPr lang="en-US" baseline="0" dirty="0" err="1" smtClean="0"/>
              <a:t>Minimam</a:t>
            </a:r>
            <a:r>
              <a:rPr lang="en-US" baseline="0" dirty="0" smtClean="0"/>
              <a:t> area=minimum energy, but LEAKAGE another problem. Increase area, but more active energy. Lose-lose situation.</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51</a:t>
            </a:fld>
            <a:endParaRPr lang="en-US"/>
          </a:p>
        </p:txBody>
      </p:sp>
    </p:spTree>
    <p:extLst>
      <p:ext uri="{BB962C8B-B14F-4D97-AF65-F5344CB8AC3E}">
        <p14:creationId xmlns:p14="http://schemas.microsoft.com/office/powerpoint/2010/main" val="18700590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395" indent="-232395">
              <a:buAutoNum type="arabicPeriod"/>
            </a:pPr>
            <a:r>
              <a:rPr lang="en-US" baseline="0" dirty="0" smtClean="0"/>
              <a:t>As the energy efficient chip controller, the DPM issues custom instructions to control power-gating and channel select in the AFE, ADC sampling rate, sampled read of the digitized </a:t>
            </a:r>
            <a:r>
              <a:rPr lang="en-US" baseline="0" dirty="0" err="1" smtClean="0"/>
              <a:t>Vboost</a:t>
            </a:r>
            <a:r>
              <a:rPr lang="en-US" baseline="0" dirty="0" smtClean="0"/>
              <a:t> for power management.</a:t>
            </a:r>
          </a:p>
          <a:p>
            <a:pPr marL="232395" indent="-232395">
              <a:buAutoNum type="arabicPeriod"/>
            </a:pPr>
            <a:r>
              <a:rPr lang="en-US" baseline="0" dirty="0" smtClean="0"/>
              <a:t>DPM also controls the power/clock-gating of all the digital components, data flow in the bus, as well as the transmit duty-cycle and data rate.</a:t>
            </a:r>
          </a:p>
          <a:p>
            <a:endParaRPr lang="en-US" baseline="0" dirty="0" smtClean="0"/>
          </a:p>
          <a:p>
            <a:r>
              <a:rPr lang="en-US" baseline="0" dirty="0" smtClean="0"/>
              <a:t>-----------------</a:t>
            </a:r>
          </a:p>
          <a:p>
            <a:pPr marL="232395" indent="-232395">
              <a:buAutoNum type="arabicPeriod"/>
            </a:pPr>
            <a:endParaRPr lang="en-US" baseline="0" dirty="0" smtClean="0"/>
          </a:p>
          <a:p>
            <a:pPr marL="232395" indent="-232395">
              <a:buAutoNum type="arabicPeriod"/>
            </a:pPr>
            <a:r>
              <a:rPr lang="en-US" baseline="0" dirty="0" smtClean="0"/>
              <a:t>Here we show the specific control capabilities of the DPM. The DPM is a custom-ISA, energy efficient chip controller. Thus, the DPM has custom instructions that control the power gating of amps in the AFE and ADC channel </a:t>
            </a:r>
            <a:r>
              <a:rPr lang="en-US" baseline="0" dirty="0" err="1" smtClean="0"/>
              <a:t>muxing</a:t>
            </a:r>
            <a:r>
              <a:rPr lang="en-US" baseline="0" dirty="0" smtClean="0"/>
              <a:t>. It also controls the sampling rate of the ADC, and decides when it wants to read the </a:t>
            </a:r>
            <a:r>
              <a:rPr lang="en-US" baseline="0" dirty="0" err="1" smtClean="0"/>
              <a:t>Vboost</a:t>
            </a:r>
            <a:r>
              <a:rPr lang="en-US" baseline="0" dirty="0" smtClean="0"/>
              <a:t> value to check and see if the ‘stoplight’ color needs to change. </a:t>
            </a:r>
          </a:p>
          <a:p>
            <a:pPr marL="232395" indent="-232395">
              <a:buAutoNum type="arabicPeriod"/>
            </a:pPr>
            <a:r>
              <a:rPr lang="en-US" baseline="0" dirty="0" smtClean="0"/>
              <a:t>The DPM completely controls the data flow once the data is acquired in the AFE. Here we see that it controls the power and clock gating of all the digital components, and is able to steer the data to the right digital block by controlling the bus as well.</a:t>
            </a:r>
          </a:p>
          <a:p>
            <a:pPr marL="232395" indent="-232395">
              <a:buAutoNum type="arabicPeriod"/>
            </a:pPr>
            <a:r>
              <a:rPr lang="en-US" baseline="0" dirty="0" smtClean="0"/>
              <a:t>In the final stage of the signal path, the DPM also controls the Duty cycle and </a:t>
            </a:r>
            <a:r>
              <a:rPr lang="en-US" baseline="0" dirty="0" err="1" smtClean="0"/>
              <a:t>tx</a:t>
            </a:r>
            <a:r>
              <a:rPr lang="en-US" baseline="0" dirty="0" smtClean="0"/>
              <a:t> data rate for the transmitter, as well as when to turn on and off the XTAL and TX.</a:t>
            </a:r>
            <a:endParaRPr lang="en-US" dirty="0" smtClean="0"/>
          </a:p>
          <a:p>
            <a:endParaRPr lang="en-US" dirty="0"/>
          </a:p>
        </p:txBody>
      </p:sp>
      <p:sp>
        <p:nvSpPr>
          <p:cNvPr id="4" name="Slide Number Placeholder 3"/>
          <p:cNvSpPr>
            <a:spLocks noGrp="1"/>
          </p:cNvSpPr>
          <p:nvPr>
            <p:ph type="sldNum" sz="quarter" idx="10"/>
          </p:nvPr>
        </p:nvSpPr>
        <p:spPr/>
        <p:txBody>
          <a:bodyPr/>
          <a:lstStyle/>
          <a:p>
            <a:fld id="{FDE5BBE3-F5B6-4F7E-9F9A-2E022CF7BB13}" type="slidenum">
              <a:rPr lang="en-US" smtClean="0"/>
              <a:pPr/>
              <a:t>53</a:t>
            </a:fld>
            <a:endParaRPr lang="en-US"/>
          </a:p>
        </p:txBody>
      </p:sp>
    </p:spTree>
    <p:extLst>
      <p:ext uri="{BB962C8B-B14F-4D97-AF65-F5344CB8AC3E}">
        <p14:creationId xmlns:p14="http://schemas.microsoft.com/office/powerpoint/2010/main" val="41665635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395" indent="-232395">
              <a:buAutoNum type="arabicPeriod"/>
            </a:pPr>
            <a:r>
              <a:rPr lang="en-US" dirty="0" smtClean="0"/>
              <a:t>In the flexible signal path,</a:t>
            </a:r>
            <a:r>
              <a:rPr lang="en-US" baseline="0" dirty="0" smtClean="0"/>
              <a:t> the DPM controls reprogrammable data processing and transmission to suit the needs for different algorithms and applications</a:t>
            </a:r>
          </a:p>
          <a:p>
            <a:pPr marL="232395" indent="-232395">
              <a:buAutoNum type="arabicPeriod"/>
            </a:pPr>
            <a:r>
              <a:rPr lang="en-US" baseline="0" dirty="0" smtClean="0"/>
              <a:t>For the digital data processing, we have a generic path that maximizes flexibility. The microcontroller, or MCU, runs an arbitrary program from the SRAM IMEM and functions as a processing unit.</a:t>
            </a:r>
          </a:p>
          <a:p>
            <a:pPr marL="232395" indent="-232395">
              <a:buAutoNum type="arabicPeriod"/>
            </a:pPr>
            <a:r>
              <a:rPr lang="en-US" baseline="0" dirty="0" smtClean="0"/>
              <a:t>We’ve also integrated several custom bio-signal accelerators to maximize energy efficiency when performing frequently used functions such as FIR filtering, RR/</a:t>
            </a:r>
            <a:r>
              <a:rPr lang="en-US" baseline="0" dirty="0" err="1" smtClean="0"/>
              <a:t>Afib</a:t>
            </a:r>
            <a:r>
              <a:rPr lang="en-US" baseline="0" dirty="0" smtClean="0"/>
              <a:t> detection and </a:t>
            </a:r>
            <a:r>
              <a:rPr lang="en-US" baseline="0" dirty="0" err="1" smtClean="0"/>
              <a:t>Env</a:t>
            </a:r>
            <a:r>
              <a:rPr lang="en-US" baseline="0" dirty="0" smtClean="0"/>
              <a:t>. Detection.</a:t>
            </a:r>
          </a:p>
          <a:p>
            <a:pPr marL="232395" indent="-232395">
              <a:buAutoNum type="arabicPeriod"/>
            </a:pPr>
            <a:r>
              <a:rPr lang="en-US" baseline="0" dirty="0" smtClean="0"/>
              <a:t>Lastly, a mixed topology combining the MCU and custom accelerators can be used. </a:t>
            </a:r>
          </a:p>
          <a:p>
            <a:pPr marL="232395" indent="-232395">
              <a:buAutoNum type="arabicPeriod"/>
            </a:pPr>
            <a:r>
              <a:rPr lang="en-US" baseline="0" dirty="0" smtClean="0"/>
              <a:t>For data transmission, we can either stream at 100% DC, or selectively transmit on a timer or event base, which lower the duty cycle and the average power of the TX.</a:t>
            </a:r>
            <a:endParaRPr lang="en-US" dirty="0" smtClean="0"/>
          </a:p>
        </p:txBody>
      </p:sp>
      <p:sp>
        <p:nvSpPr>
          <p:cNvPr id="4" name="Slide Number Placeholder 3"/>
          <p:cNvSpPr>
            <a:spLocks noGrp="1"/>
          </p:cNvSpPr>
          <p:nvPr>
            <p:ph type="sldNum" sz="quarter" idx="10"/>
          </p:nvPr>
        </p:nvSpPr>
        <p:spPr/>
        <p:txBody>
          <a:bodyPr/>
          <a:lstStyle/>
          <a:p>
            <a:fld id="{FDE5BBE3-F5B6-4F7E-9F9A-2E022CF7BB13}" type="slidenum">
              <a:rPr lang="en-US" smtClean="0"/>
              <a:pPr/>
              <a:t>54</a:t>
            </a:fld>
            <a:endParaRPr lang="en-US"/>
          </a:p>
        </p:txBody>
      </p:sp>
    </p:spTree>
    <p:extLst>
      <p:ext uri="{BB962C8B-B14F-4D97-AF65-F5344CB8AC3E}">
        <p14:creationId xmlns:p14="http://schemas.microsoft.com/office/powerpoint/2010/main" val="25787815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395" indent="-232395">
              <a:buAutoNum type="arabicPeriod"/>
            </a:pPr>
            <a:r>
              <a:rPr lang="en-US" dirty="0" smtClean="0"/>
              <a:t>Lastly, we configured</a:t>
            </a:r>
            <a:r>
              <a:rPr lang="en-US" baseline="0" dirty="0" smtClean="0"/>
              <a:t> the chip to detect an </a:t>
            </a:r>
            <a:r>
              <a:rPr lang="en-US" baseline="0" dirty="0" err="1" smtClean="0"/>
              <a:t>Afib</a:t>
            </a:r>
            <a:r>
              <a:rPr lang="en-US" baseline="0" dirty="0" smtClean="0"/>
              <a:t> event, in which case, the transmitter is enabled to transmit the last 8 beats of ECG waveform that is buffered in the data memory.</a:t>
            </a:r>
          </a:p>
          <a:p>
            <a:pPr marL="232395" indent="-232395">
              <a:buAutoNum type="arabicPeriod"/>
            </a:pPr>
            <a:r>
              <a:rPr lang="en-US" dirty="0" smtClean="0"/>
              <a:t>In this mode, the chip also consumes 19uW and can be powered from a 30mV input.</a:t>
            </a:r>
          </a:p>
          <a:p>
            <a:endParaRPr lang="en-US" dirty="0" smtClean="0"/>
          </a:p>
          <a:p>
            <a:r>
              <a:rPr lang="en-US" dirty="0" smtClean="0"/>
              <a:t>----------------------------</a:t>
            </a:r>
          </a:p>
          <a:p>
            <a:r>
              <a:rPr lang="en-US" dirty="0" smtClean="0"/>
              <a:t>ECG is sampled at 256 </a:t>
            </a:r>
            <a:r>
              <a:rPr lang="en-US" dirty="0" err="1" smtClean="0"/>
              <a:t>sps</a:t>
            </a:r>
            <a:r>
              <a:rPr lang="en-US" dirty="0" smtClean="0"/>
              <a:t>. 2kB is allocated for ECG</a:t>
            </a:r>
            <a:r>
              <a:rPr lang="en-US" baseline="0" dirty="0" smtClean="0"/>
              <a:t> (2048/256=8 s)</a:t>
            </a:r>
            <a:endParaRPr lang="en-US" dirty="0"/>
          </a:p>
        </p:txBody>
      </p:sp>
      <p:sp>
        <p:nvSpPr>
          <p:cNvPr id="4" name="Slide Number Placeholder 3"/>
          <p:cNvSpPr>
            <a:spLocks noGrp="1"/>
          </p:cNvSpPr>
          <p:nvPr>
            <p:ph type="sldNum" sz="quarter" idx="10"/>
          </p:nvPr>
        </p:nvSpPr>
        <p:spPr/>
        <p:txBody>
          <a:bodyPr/>
          <a:lstStyle/>
          <a:p>
            <a:fld id="{FDE5BBE3-F5B6-4F7E-9F9A-2E022CF7BB13}" type="slidenum">
              <a:rPr lang="en-US" smtClean="0"/>
              <a:pPr/>
              <a:t>55</a:t>
            </a:fld>
            <a:endParaRPr lang="en-US"/>
          </a:p>
        </p:txBody>
      </p:sp>
    </p:spTree>
    <p:extLst>
      <p:ext uri="{BB962C8B-B14F-4D97-AF65-F5344CB8AC3E}">
        <p14:creationId xmlns:p14="http://schemas.microsoft.com/office/powerpoint/2010/main" val="4044769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next challenge is the heightened </a:t>
            </a:r>
            <a:r>
              <a:rPr lang="en-US" baseline="0" dirty="0" err="1" smtClean="0"/>
              <a:t>sensitivty</a:t>
            </a:r>
            <a:r>
              <a:rPr lang="en-US" baseline="0" dirty="0" smtClean="0"/>
              <a:t> to variability in ULV regions. Because the current, and thus metrics like gate delay are exponentially dependent on threshold voltage, and unfortunately threshold voltage typically is modeled by varying normally in face of process variations, delays exhibit a log-normal distribution. </a:t>
            </a:r>
            <a:r>
              <a:rPr lang="en-US" dirty="0" smtClean="0"/>
              <a:t>This is for MC </a:t>
            </a:r>
            <a:r>
              <a:rPr lang="en-US" dirty="0" err="1" smtClean="0"/>
              <a:t>sims</a:t>
            </a:r>
            <a:r>
              <a:rPr lang="en-US" dirty="0" smtClean="0"/>
              <a:t> results for delay of 4 stage </a:t>
            </a:r>
            <a:r>
              <a:rPr lang="en-US" smtClean="0"/>
              <a:t>inverter ch. </a:t>
            </a:r>
            <a:r>
              <a:rPr lang="en-US" dirty="0" smtClean="0"/>
              <a:t>Log-normal distribution. More skewed</a:t>
            </a:r>
            <a:r>
              <a:rPr lang="en-US" baseline="0" dirty="0" smtClean="0"/>
              <a:t> and spread out. Usually at nominal VDD, </a:t>
            </a:r>
            <a:r>
              <a:rPr lang="en-US" baseline="0" dirty="0" err="1" smtClean="0"/>
              <a:t>gaussian</a:t>
            </a:r>
            <a:r>
              <a:rPr lang="en-US" baseline="0" dirty="0" smtClean="0"/>
              <a:t>, which is more compact and symmetric. If I put these gates into a logic path in my design, I can’t be sure I </a:t>
            </a:r>
            <a:r>
              <a:rPr lang="en-US" baseline="0" dirty="0" err="1" smtClean="0"/>
              <a:t>meed</a:t>
            </a:r>
            <a:r>
              <a:rPr lang="en-US" baseline="0" dirty="0" smtClean="0"/>
              <a:t> setup or hold time.</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6</a:t>
            </a:fld>
            <a:endParaRPr lang="en-US"/>
          </a:p>
        </p:txBody>
      </p:sp>
    </p:spTree>
    <p:extLst>
      <p:ext uri="{BB962C8B-B14F-4D97-AF65-F5344CB8AC3E}">
        <p14:creationId xmlns:p14="http://schemas.microsoft.com/office/powerpoint/2010/main" val="23678772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395" indent="-232395">
              <a:buAutoNum type="arabicPeriod"/>
            </a:pPr>
            <a:r>
              <a:rPr lang="en-US" dirty="0" smtClean="0"/>
              <a:t>Next, the chip</a:t>
            </a:r>
            <a:r>
              <a:rPr lang="en-US" baseline="0" dirty="0" smtClean="0"/>
              <a:t> extracts the R-R interval and transmit measured heart rate. </a:t>
            </a:r>
          </a:p>
          <a:p>
            <a:pPr marL="232395" indent="-232395" defTabSz="929579">
              <a:buFontTx/>
              <a:buAutoNum type="arabicPeriod"/>
              <a:defRPr/>
            </a:pPr>
            <a:r>
              <a:rPr lang="en-US" baseline="0" dirty="0" smtClean="0"/>
              <a:t>Once every 5s, </a:t>
            </a:r>
            <a:r>
              <a:rPr lang="en-US" baseline="0" dirty="0" err="1" smtClean="0"/>
              <a:t>Vboost</a:t>
            </a:r>
            <a:r>
              <a:rPr lang="en-US" baseline="0" dirty="0" smtClean="0"/>
              <a:t> is first sampled to check for sufficient energy, in which case the crystal </a:t>
            </a:r>
            <a:r>
              <a:rPr lang="en-US" baseline="0" dirty="0" err="1" smtClean="0"/>
              <a:t>osc</a:t>
            </a:r>
            <a:r>
              <a:rPr lang="en-US" baseline="0" dirty="0" smtClean="0"/>
              <a:t> is enabled for 20ms before TX transmission. </a:t>
            </a:r>
          </a:p>
          <a:p>
            <a:pPr marL="232395" indent="-232395">
              <a:buAutoNum type="arabicPeriod"/>
            </a:pPr>
            <a:r>
              <a:rPr lang="en-US" baseline="0" dirty="0" smtClean="0"/>
              <a:t>Here shows the detailed transmission of a 24-bit packet, including header, data and CRC.</a:t>
            </a:r>
          </a:p>
          <a:p>
            <a:pPr marL="232395" indent="-232395">
              <a:buAutoNum type="arabicPeriod"/>
            </a:pPr>
            <a:r>
              <a:rPr lang="en-US" baseline="0" dirty="0" smtClean="0"/>
              <a:t>In this mode, the chip consumes 19uW, and can be powered from a 30 mV input.</a:t>
            </a:r>
          </a:p>
          <a:p>
            <a:pPr marL="232395" indent="-232395">
              <a:buAutoNum type="arabicPeriod"/>
            </a:pPr>
            <a:endParaRPr lang="en-US" baseline="0" dirty="0" smtClean="0"/>
          </a:p>
          <a:p>
            <a:r>
              <a:rPr lang="en-US" baseline="0" dirty="0" smtClean="0"/>
              <a:t>(Should we show “30mV input” in the slide?)</a:t>
            </a:r>
            <a:endParaRPr lang="en-US" dirty="0"/>
          </a:p>
        </p:txBody>
      </p:sp>
      <p:sp>
        <p:nvSpPr>
          <p:cNvPr id="4" name="Slide Number Placeholder 3"/>
          <p:cNvSpPr>
            <a:spLocks noGrp="1"/>
          </p:cNvSpPr>
          <p:nvPr>
            <p:ph type="sldNum" sz="quarter" idx="10"/>
          </p:nvPr>
        </p:nvSpPr>
        <p:spPr/>
        <p:txBody>
          <a:bodyPr/>
          <a:lstStyle/>
          <a:p>
            <a:fld id="{FDE5BBE3-F5B6-4F7E-9F9A-2E022CF7BB13}" type="slidenum">
              <a:rPr lang="en-US" smtClean="0"/>
              <a:pPr/>
              <a:t>56</a:t>
            </a:fld>
            <a:endParaRPr lang="en-US"/>
          </a:p>
        </p:txBody>
      </p:sp>
    </p:spTree>
    <p:extLst>
      <p:ext uri="{BB962C8B-B14F-4D97-AF65-F5344CB8AC3E}">
        <p14:creationId xmlns:p14="http://schemas.microsoft.com/office/powerpoint/2010/main" val="23115701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Wireless body area sensor networks (BASN) help reduce healthcare cost and enable patients to freely move around during health monitoring. </a:t>
            </a:r>
            <a:r>
              <a:rPr lang="en-US" dirty="0" err="1"/>
              <a:t>Biophysiological</a:t>
            </a:r>
            <a:r>
              <a:rPr lang="en-US" dirty="0"/>
              <a:t> data (i.e. ECG, EMG, blood pressure, etc.) are first measured with on-body sensors. The data is conditioned, digitized on sensing tags and wirelessly transmitted to a base station for further processing. Assessment and treatment information is then fed back to the patients. Battery replacement for the wireless BASN tags may not be feasible or desirable. Therefore, there is a dire need to reduce the power consumption and form factor of these on-body tags</a:t>
            </a: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57</a:t>
            </a:fld>
            <a:endParaRPr lang="en-US" sz="1200" b="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58</a:t>
            </a:fld>
            <a:endParaRPr lang="en-US" sz="1200" b="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59</a:t>
            </a:fld>
            <a:endParaRPr lang="en-US" sz="1200" b="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60</a:t>
            </a:fld>
            <a:endParaRPr lang="en-US" sz="1200" b="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61</a:t>
            </a:fld>
            <a:endParaRPr lang="en-US" sz="1200" b="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architectural</a:t>
            </a:r>
            <a:r>
              <a:rPr lang="en-US" baseline="0" dirty="0" smtClean="0"/>
              <a:t> side, conventionally we consider speed as the main factor. In high </a:t>
            </a:r>
            <a:r>
              <a:rPr lang="en-US" baseline="0" dirty="0" err="1" smtClean="0"/>
              <a:t>perf</a:t>
            </a:r>
            <a:r>
              <a:rPr lang="en-US" baseline="0" dirty="0" smtClean="0"/>
              <a:t> </a:t>
            </a:r>
            <a:r>
              <a:rPr lang="en-US" baseline="0" dirty="0" err="1" smtClean="0"/>
              <a:t>SoCs</a:t>
            </a:r>
            <a:r>
              <a:rPr lang="en-US" baseline="0" dirty="0" smtClean="0"/>
              <a:t>, they’re very powerful and low power enough not be the system power hog, but they adhere to this design philosophy, so they are not suitable for ULVs. There have been several attempts to remedy this, but they are lacking in one aspect or another</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7</a:t>
            </a:fld>
            <a:endParaRPr lang="en-US"/>
          </a:p>
        </p:txBody>
      </p:sp>
    </p:spTree>
    <p:extLst>
      <p:ext uri="{BB962C8B-B14F-4D97-AF65-F5344CB8AC3E}">
        <p14:creationId xmlns:p14="http://schemas.microsoft.com/office/powerpoint/2010/main" val="612645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 address these challenges,</a:t>
            </a:r>
            <a:r>
              <a:rPr lang="en-US" baseline="0" dirty="0" smtClean="0"/>
              <a:t> I’m proposing several projects that deal with them, each in their own definitive scope.</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8</a:t>
            </a:fld>
            <a:endParaRPr lang="en-US"/>
          </a:p>
        </p:txBody>
      </p:sp>
    </p:spTree>
    <p:extLst>
      <p:ext uri="{BB962C8B-B14F-4D97-AF65-F5344CB8AC3E}">
        <p14:creationId xmlns:p14="http://schemas.microsoft.com/office/powerpoint/2010/main" val="105311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my first project which id like to </a:t>
            </a:r>
            <a:r>
              <a:rPr lang="en-US" dirty="0" err="1"/>
              <a:t>propar</a:t>
            </a:r>
            <a:r>
              <a:rPr lang="en-US" dirty="0"/>
              <a:t> as a completed chapter is </a:t>
            </a:r>
            <a:r>
              <a:rPr lang="en-US" dirty="0" err="1"/>
              <a:t>sigital</a:t>
            </a:r>
            <a:r>
              <a:rPr lang="en-US" dirty="0"/>
              <a:t> hardware selection fir energy </a:t>
            </a:r>
            <a:r>
              <a:rPr lang="en-US" dirty="0" err="1"/>
              <a:t>eficient</a:t>
            </a:r>
            <a:r>
              <a:rPr lang="en-US" dirty="0"/>
              <a:t> </a:t>
            </a:r>
            <a:r>
              <a:rPr lang="en-US" dirty="0" err="1"/>
              <a:t>socs</a:t>
            </a:r>
            <a:r>
              <a:rPr lang="en-US" dirty="0"/>
              <a:t>. better known as the </a:t>
            </a:r>
            <a:r>
              <a:rPr lang="en-US" dirty="0" err="1"/>
              <a:t>basnchip</a:t>
            </a:r>
            <a:r>
              <a:rPr lang="en-US" dirty="0"/>
              <a:t>, which has been </a:t>
            </a:r>
            <a:r>
              <a:rPr lang="en-US" dirty="0" err="1"/>
              <a:t>tapd</a:t>
            </a:r>
            <a:r>
              <a:rPr lang="en-US" dirty="0"/>
              <a:t> out and published. its a really </a:t>
            </a:r>
            <a:r>
              <a:rPr lang="en-US" dirty="0" err="1"/>
              <a:t>kool</a:t>
            </a:r>
            <a:r>
              <a:rPr lang="en-US" dirty="0"/>
              <a:t> chip </a:t>
            </a:r>
            <a:r>
              <a:rPr lang="en-US" dirty="0" err="1"/>
              <a:t>witha</a:t>
            </a:r>
            <a:r>
              <a:rPr lang="en-US" dirty="0"/>
              <a:t> </a:t>
            </a:r>
            <a:r>
              <a:rPr lang="en-US" dirty="0" err="1"/>
              <a:t>lotnof</a:t>
            </a:r>
            <a:r>
              <a:rPr lang="en-US" dirty="0"/>
              <a:t> unique features , really one of its </a:t>
            </a:r>
            <a:r>
              <a:rPr lang="en-US" dirty="0" err="1"/>
              <a:t>knd</a:t>
            </a:r>
            <a:r>
              <a:rPr lang="en-US" dirty="0"/>
              <a:t>. most of which is that it performs flexible data acquisition and processing  </a:t>
            </a:r>
            <a:r>
              <a:rPr lang="en-US" dirty="0" err="1"/>
              <a:t>batteryless</a:t>
            </a:r>
            <a:r>
              <a:rPr lang="en-US" dirty="0"/>
              <a:t>, or </a:t>
            </a:r>
            <a:r>
              <a:rPr lang="en-US" dirty="0" err="1"/>
              <a:t>poered</a:t>
            </a:r>
            <a:r>
              <a:rPr lang="en-US" dirty="0"/>
              <a:t> off of a </a:t>
            </a:r>
            <a:r>
              <a:rPr lang="en-US" dirty="0" err="1"/>
              <a:t>teg</a:t>
            </a:r>
            <a:r>
              <a:rPr lang="en-US" dirty="0"/>
              <a:t> thermal electric generator.</a:t>
            </a:r>
            <a:endParaRPr lang="en-US" dirty="0"/>
          </a:p>
        </p:txBody>
      </p:sp>
      <p:sp>
        <p:nvSpPr>
          <p:cNvPr id="4" name="Slide Number Placeholder 3"/>
          <p:cNvSpPr>
            <a:spLocks noGrp="1"/>
          </p:cNvSpPr>
          <p:nvPr>
            <p:ph type="sldNum" sz="quarter" idx="10"/>
          </p:nvPr>
        </p:nvSpPr>
        <p:spPr/>
        <p:txBody>
          <a:bodyPr/>
          <a:lstStyle/>
          <a:p>
            <a:fld id="{EA5ED440-8D2F-42B6-99B4-069FDA642A0D}"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chip is motivated by the trend for long term portable healthcare. like </a:t>
            </a:r>
            <a:r>
              <a:rPr lang="en-US" dirty="0" err="1"/>
              <a:t>i</a:t>
            </a:r>
            <a:r>
              <a:rPr lang="en-US" dirty="0"/>
              <a:t> said one of the unique features is its ability to be </a:t>
            </a:r>
            <a:r>
              <a:rPr lang="en-US" dirty="0" err="1"/>
              <a:t>powereed</a:t>
            </a:r>
            <a:r>
              <a:rPr lang="en-US" dirty="0"/>
              <a:t> </a:t>
            </a:r>
            <a:r>
              <a:rPr lang="en-US" dirty="0" err="1"/>
              <a:t>batteryless</a:t>
            </a:r>
            <a:r>
              <a:rPr lang="en-US" dirty="0"/>
              <a:t> and off of energy harvesting mechanisms.</a:t>
            </a:r>
            <a:r>
              <a:rPr lang="en-US" dirty="0" smtClean="0"/>
              <a:t/>
            </a:r>
            <a:br>
              <a:rPr lang="en-US" dirty="0" smtClean="0"/>
            </a:br>
            <a:endParaRPr lang="en-US" dirty="0" smtClean="0"/>
          </a:p>
        </p:txBody>
      </p:sp>
      <p:sp>
        <p:nvSpPr>
          <p:cNvPr id="65540" name="Slide Number Placeholder 3"/>
          <p:cNvSpPr txBox="1">
            <a:spLocks noGrp="1"/>
          </p:cNvSpPr>
          <p:nvPr/>
        </p:nvSpPr>
        <p:spPr bwMode="auto">
          <a:xfrm>
            <a:off x="3898342" y="8830627"/>
            <a:ext cx="2981912" cy="46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9" tIns="46475" rIns="92949" bIns="46475" anchor="b"/>
          <a:lstStyle>
            <a:lvl1pPr defTabSz="930275">
              <a:defRPr sz="2000" b="1">
                <a:solidFill>
                  <a:schemeClr val="tx1"/>
                </a:solidFill>
                <a:latin typeface="Arial" charset="0"/>
              </a:defRPr>
            </a:lvl1pPr>
            <a:lvl2pPr marL="742950" indent="-285750" defTabSz="930275">
              <a:defRPr sz="2000" b="1">
                <a:solidFill>
                  <a:schemeClr val="tx1"/>
                </a:solidFill>
                <a:latin typeface="Arial" charset="0"/>
              </a:defRPr>
            </a:lvl2pPr>
            <a:lvl3pPr marL="1143000" indent="-228600" defTabSz="930275">
              <a:defRPr sz="2000" b="1">
                <a:solidFill>
                  <a:schemeClr val="tx1"/>
                </a:solidFill>
                <a:latin typeface="Arial" charset="0"/>
              </a:defRPr>
            </a:lvl3pPr>
            <a:lvl4pPr marL="1600200" indent="-228600" defTabSz="930275">
              <a:defRPr sz="2000" b="1">
                <a:solidFill>
                  <a:schemeClr val="tx1"/>
                </a:solidFill>
                <a:latin typeface="Arial" charset="0"/>
              </a:defRPr>
            </a:lvl4pPr>
            <a:lvl5pPr marL="2057400" indent="-228600" defTabSz="930275">
              <a:defRPr sz="2000" b="1">
                <a:solidFill>
                  <a:schemeClr val="tx1"/>
                </a:solidFill>
                <a:latin typeface="Arial" charset="0"/>
              </a:defRPr>
            </a:lvl5pPr>
            <a:lvl6pPr marL="2514600" indent="-228600" defTabSz="930275" eaLnBrk="0" fontAlgn="base" hangingPunct="0">
              <a:spcBef>
                <a:spcPct val="0"/>
              </a:spcBef>
              <a:spcAft>
                <a:spcPct val="0"/>
              </a:spcAft>
              <a:defRPr sz="2000" b="1">
                <a:solidFill>
                  <a:schemeClr val="tx1"/>
                </a:solidFill>
                <a:latin typeface="Arial" charset="0"/>
              </a:defRPr>
            </a:lvl6pPr>
            <a:lvl7pPr marL="2971800" indent="-228600" defTabSz="930275" eaLnBrk="0" fontAlgn="base" hangingPunct="0">
              <a:spcBef>
                <a:spcPct val="0"/>
              </a:spcBef>
              <a:spcAft>
                <a:spcPct val="0"/>
              </a:spcAft>
              <a:defRPr sz="2000" b="1">
                <a:solidFill>
                  <a:schemeClr val="tx1"/>
                </a:solidFill>
                <a:latin typeface="Arial" charset="0"/>
              </a:defRPr>
            </a:lvl7pPr>
            <a:lvl8pPr marL="3429000" indent="-228600" defTabSz="930275" eaLnBrk="0" fontAlgn="base" hangingPunct="0">
              <a:spcBef>
                <a:spcPct val="0"/>
              </a:spcBef>
              <a:spcAft>
                <a:spcPct val="0"/>
              </a:spcAft>
              <a:defRPr sz="2000" b="1">
                <a:solidFill>
                  <a:schemeClr val="tx1"/>
                </a:solidFill>
                <a:latin typeface="Arial" charset="0"/>
              </a:defRPr>
            </a:lvl8pPr>
            <a:lvl9pPr marL="3886200" indent="-228600" defTabSz="930275" eaLnBrk="0" fontAlgn="base" hangingPunct="0">
              <a:spcBef>
                <a:spcPct val="0"/>
              </a:spcBef>
              <a:spcAft>
                <a:spcPct val="0"/>
              </a:spcAft>
              <a:defRPr sz="2000" b="1">
                <a:solidFill>
                  <a:schemeClr val="tx1"/>
                </a:solidFill>
                <a:latin typeface="Arial" charset="0"/>
              </a:defRPr>
            </a:lvl9pPr>
          </a:lstStyle>
          <a:p>
            <a:pPr algn="r" eaLnBrk="1" hangingPunct="1"/>
            <a:fld id="{F9A82FF7-7211-4E66-A7E4-2E32CFE82892}" type="slidenum">
              <a:rPr lang="en-US" sz="1200" b="0"/>
              <a:pPr algn="r" eaLnBrk="1" hangingPunct="1"/>
              <a:t>11</a:t>
            </a:fld>
            <a:endParaRPr lang="en-US" sz="1200" b="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6152" y="657884"/>
            <a:ext cx="7235981" cy="4599916"/>
          </a:xfrm>
        </p:spPr>
        <p:txBody>
          <a:bodyPr>
            <a:normAutofit/>
          </a:bodyPr>
          <a:lstStyle>
            <a:lvl1pPr>
              <a:defRPr sz="7200" b="0">
                <a:solidFill>
                  <a:schemeClr val="tx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377F52-8B13-4FED-AA51-5542083F4642}" type="datetime1">
              <a:rPr lang="en-US" smtClean="0"/>
              <a:t>2/27/2012</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7"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023" y="5733256"/>
            <a:ext cx="1061546" cy="1077218"/>
          </a:xfrm>
          <a:prstGeom prst="rect">
            <a:avLst/>
          </a:prstGeom>
          <a:noFill/>
        </p:spPr>
        <p:txBody>
          <a:bodyPr wrap="square" rtlCol="0">
            <a:spAutoFit/>
          </a:bodyPr>
          <a:lstStyle/>
          <a:p>
            <a:pPr algn="l"/>
            <a:r>
              <a:rPr lang="en-US" sz="1600" b="1" i="0" strike="noStrike" dirty="0" smtClean="0">
                <a:solidFill>
                  <a:schemeClr val="bg1"/>
                </a:solidFill>
                <a:latin typeface="Castellar" pitchFamily="18" charset="0"/>
                <a:cs typeface="Sakkal Majalla" pitchFamily="2" charset="-78"/>
              </a:rPr>
              <a:t>R</a:t>
            </a:r>
            <a:r>
              <a:rPr lang="en-US" sz="1200" b="0" i="0" strike="noStrike" dirty="0" smtClean="0">
                <a:solidFill>
                  <a:schemeClr val="bg1"/>
                </a:solidFill>
                <a:latin typeface="Castellar" pitchFamily="18" charset="0"/>
                <a:cs typeface="Sakkal Majalla" pitchFamily="2" charset="-78"/>
              </a:rPr>
              <a:t>obust</a:t>
            </a:r>
          </a:p>
          <a:p>
            <a:pPr algn="l"/>
            <a:r>
              <a:rPr lang="en-US" sz="1600" b="1" i="0" strike="noStrike" dirty="0" smtClean="0">
                <a:solidFill>
                  <a:schemeClr val="bg1"/>
                </a:solidFill>
                <a:latin typeface="Castellar" pitchFamily="18" charset="0"/>
                <a:cs typeface="Sakkal Majalla" pitchFamily="2" charset="-78"/>
              </a:rPr>
              <a:t>L</a:t>
            </a:r>
            <a:r>
              <a:rPr lang="en-US" sz="1200" b="0" i="0" strike="noStrike" dirty="0" smtClean="0">
                <a:solidFill>
                  <a:schemeClr val="bg1"/>
                </a:solidFill>
                <a:latin typeface="Castellar" pitchFamily="18" charset="0"/>
                <a:cs typeface="Sakkal Majalla" pitchFamily="2" charset="-78"/>
              </a:rPr>
              <a:t>ow</a:t>
            </a:r>
          </a:p>
          <a:p>
            <a:pPr algn="l"/>
            <a:r>
              <a:rPr lang="en-US" sz="1600" b="1" i="0" strike="noStrike" dirty="0" smtClean="0">
                <a:solidFill>
                  <a:schemeClr val="bg1"/>
                </a:solidFill>
                <a:latin typeface="Castellar" pitchFamily="18" charset="0"/>
                <a:cs typeface="Sakkal Majalla" pitchFamily="2" charset="-78"/>
              </a:rPr>
              <a:t>P</a:t>
            </a:r>
            <a:r>
              <a:rPr lang="en-US" sz="1200" b="0" i="0" strike="noStrike" dirty="0" smtClean="0">
                <a:solidFill>
                  <a:schemeClr val="bg1"/>
                </a:solidFill>
                <a:latin typeface="Castellar" pitchFamily="18" charset="0"/>
                <a:cs typeface="Sakkal Majalla" pitchFamily="2" charset="-78"/>
              </a:rPr>
              <a:t>ower</a:t>
            </a:r>
          </a:p>
          <a:p>
            <a:pPr algn="l"/>
            <a:r>
              <a:rPr lang="en-US" sz="1600" b="1" i="0" strike="noStrike" dirty="0" smtClean="0">
                <a:solidFill>
                  <a:schemeClr val="bg1"/>
                </a:solidFill>
                <a:latin typeface="Castellar" pitchFamily="18" charset="0"/>
                <a:cs typeface="Sakkal Majalla" pitchFamily="2" charset="-78"/>
              </a:rPr>
              <a:t>VLSI</a:t>
            </a:r>
            <a:endParaRPr lang="en-US" sz="1200" b="1" i="0" strike="noStrike" dirty="0">
              <a:solidFill>
                <a:schemeClr val="bg1"/>
              </a:solidFill>
              <a:latin typeface="Castellar" pitchFamily="18" charset="0"/>
              <a:cs typeface="Sakkal Majalla" pitchFamily="2" charset="-78"/>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69613C-805D-4572-9766-77AB741F1309}" type="datetime1">
              <a:rPr lang="en-US" smtClean="0"/>
              <a:t>2/27/2012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7A8017-CE74-406F-A95A-1B5434EE879A}" type="datetime1">
              <a:rPr lang="en-US" smtClean="0"/>
              <a:t>2/27/2012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A1B08AD6-1658-46C5-910E-EA1E2C10EE75}" type="datetime1">
              <a:rPr lang="en-US" smtClean="0"/>
              <a:t>2/27/2012</a:t>
            </a:fld>
            <a:endParaRPr lang="en-US" dirty="0"/>
          </a:p>
        </p:txBody>
      </p:sp>
      <p:sp>
        <p:nvSpPr>
          <p:cNvPr id="10" name="Slide Number Placeholder 9"/>
          <p:cNvSpPr>
            <a:spLocks noGrp="1"/>
          </p:cNvSpPr>
          <p:nvPr>
            <p:ph type="sldNum" sz="quarter" idx="11"/>
          </p:nvPr>
        </p:nvSpPr>
        <p:spPr/>
        <p:txBody>
          <a:bodyPr/>
          <a:lstStyle/>
          <a:p>
            <a:fld id="{173F9154-291C-425A-A36F-60764B2CA33B}"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BD2077B8-AC65-4612-8544-D65639904911}" type="datetime1">
              <a:rPr lang="en-US" smtClean="0"/>
              <a:t>2/27/2012</a:t>
            </a:fld>
            <a:endParaRPr lang="en-US" dirty="0"/>
          </a:p>
        </p:txBody>
      </p:sp>
      <p:sp>
        <p:nvSpPr>
          <p:cNvPr id="20" name="Slide Number Placeholder 19"/>
          <p:cNvSpPr>
            <a:spLocks noGrp="1"/>
          </p:cNvSpPr>
          <p:nvPr>
            <p:ph type="sldNum" sz="quarter" idx="11"/>
          </p:nvPr>
        </p:nvSpPr>
        <p:spPr/>
        <p:txBody>
          <a:bodyPr/>
          <a:lstStyle/>
          <a:p>
            <a:fld id="{173F9154-291C-425A-A36F-60764B2CA33B}" type="slidenum">
              <a:rPr lang="en-US" smtClean="0"/>
              <a:pPr/>
              <a:t>‹#›</a:t>
            </a:fld>
            <a:endParaRPr lang="en-US" dirty="0"/>
          </a:p>
        </p:txBody>
      </p:sp>
      <p:sp>
        <p:nvSpPr>
          <p:cNvPr id="21" name="Footer Placeholder 20"/>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73CAD10C-D173-4529-83F1-B639CB98B522}" type="datetime1">
              <a:rPr lang="en-US" smtClean="0"/>
              <a:t>2/27/2012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F80DB62-0533-410F-B471-0B45CCED087B}" type="datetime1">
              <a:rPr lang="en-US" smtClean="0"/>
              <a:t>2/27/2012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3F9154-291C-425A-A36F-60764B2CA33B}" type="slidenum">
              <a:rPr lang="en-US" smtClean="0"/>
              <a:pPr/>
              <a:t>‹#›</a:t>
            </a:fld>
            <a:endParaRPr lang="en-US" dirty="0"/>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7B7576-6FFD-478C-A99A-5797D98227D9}" type="datetime1">
              <a:rPr lang="en-US" smtClean="0"/>
              <a:t>2/27/2012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449B90-C34F-4AEF-83C5-90B618DCC754}" type="datetime1">
              <a:rPr lang="en-US" smtClean="0"/>
              <a:t>2/27/2012</a:t>
            </a:fld>
            <a:endParaRPr lang="en-US" dirty="0"/>
          </a:p>
        </p:txBody>
      </p:sp>
      <p:sp>
        <p:nvSpPr>
          <p:cNvPr id="6" name="Slide Number Placeholder 5"/>
          <p:cNvSpPr>
            <a:spLocks noGrp="1"/>
          </p:cNvSpPr>
          <p:nvPr>
            <p:ph type="sldNum" sz="quarter" idx="11"/>
          </p:nvPr>
        </p:nvSpPr>
        <p:spPr/>
        <p:txBody>
          <a:bodyPr/>
          <a:lstStyle/>
          <a:p>
            <a:fld id="{173F9154-291C-425A-A36F-60764B2CA33B}"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B2FC381E-ACB1-46B2-9893-E90DE36D5D8F}" type="datetime1">
              <a:rPr lang="en-US" smtClean="0"/>
              <a:t>2/27/2012</a:t>
            </a:fld>
            <a:endParaRPr lang="en-US" dirty="0"/>
          </a:p>
        </p:txBody>
      </p:sp>
      <p:sp>
        <p:nvSpPr>
          <p:cNvPr id="10" name="Slide Number Placeholder 9"/>
          <p:cNvSpPr>
            <a:spLocks noGrp="1"/>
          </p:cNvSpPr>
          <p:nvPr>
            <p:ph type="sldNum" sz="quarter" idx="15"/>
          </p:nvPr>
        </p:nvSpPr>
        <p:spPr/>
        <p:txBody>
          <a:bodyPr/>
          <a:lstStyle/>
          <a:p>
            <a:fld id="{173F9154-291C-425A-A36F-60764B2CA33B}"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3BAC2-7895-44D8-942A-501DE0862DA9}" type="datetime1">
              <a:rPr lang="en-US" smtClean="0"/>
              <a:t>2/27/2012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0"/>
            <a:ext cx="7239000" cy="1143000"/>
          </a:xfrm>
          <a:prstGeom prst="rect">
            <a:avLst/>
          </a:prstGeom>
        </p:spPr>
        <p:txBody>
          <a:bodyPr vert="horz" lIns="91440" tIns="45720" rIns="91440" bIns="45720" rtlCol="0" anchor="b">
            <a:normAutofit/>
          </a:bodyPr>
          <a:lstStyle/>
          <a:p>
            <a:endParaRPr lang="en-US" dirty="0"/>
          </a:p>
        </p:txBody>
      </p:sp>
      <p:sp>
        <p:nvSpPr>
          <p:cNvPr id="3" name="Text Placeholder 2"/>
          <p:cNvSpPr>
            <a:spLocks noGrp="1"/>
          </p:cNvSpPr>
          <p:nvPr>
            <p:ph type="body" idx="1"/>
          </p:nvPr>
        </p:nvSpPr>
        <p:spPr>
          <a:xfrm>
            <a:off x="1219200" y="1447800"/>
            <a:ext cx="7467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5486400" y="6553200"/>
            <a:ext cx="2936080" cy="228600"/>
          </a:xfrm>
          <a:prstGeom prst="rect">
            <a:avLst/>
          </a:prstGeom>
        </p:spPr>
        <p:txBody>
          <a:bodyPr vert="horz" lIns="91440" tIns="45720" rIns="91440" bIns="45720" rtlCol="0" anchor="ctr"/>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a:defRPr sz="1200" b="0">
                <a:solidFill>
                  <a:schemeClr val="tx1"/>
                </a:solidFill>
              </a:defRPr>
            </a:lvl1pPr>
          </a:lstStyle>
          <a:p>
            <a:fld id="{173F9154-291C-425A-A36F-60764B2CA33B}" type="slidenum">
              <a:rPr lang="en-US" smtClean="0"/>
              <a:pPr/>
              <a:t>‹#›</a:t>
            </a:fld>
            <a:endParaRPr lang="en-US" dirty="0"/>
          </a:p>
        </p:txBody>
      </p:sp>
      <p:sp>
        <p:nvSpPr>
          <p:cNvPr id="4" name="Date Placeholder 3"/>
          <p:cNvSpPr>
            <a:spLocks noGrp="1"/>
          </p:cNvSpPr>
          <p:nvPr>
            <p:ph type="dt" sz="half" idx="2"/>
          </p:nvPr>
        </p:nvSpPr>
        <p:spPr>
          <a:xfrm>
            <a:off x="2133600" y="6553200"/>
            <a:ext cx="2625969" cy="228600"/>
          </a:xfrm>
          <a:prstGeom prst="rect">
            <a:avLst/>
          </a:prstGeom>
        </p:spPr>
        <p:txBody>
          <a:bodyPr vert="horz" lIns="91440" tIns="45720" rIns="91440" bIns="45720" rtlCol="0" anchor="ctr"/>
          <a:lstStyle>
            <a:lvl1pPr algn="l">
              <a:defRPr sz="1200">
                <a:solidFill>
                  <a:schemeClr val="tx1"/>
                </a:solidFill>
              </a:defRPr>
            </a:lvl1pPr>
          </a:lstStyle>
          <a:p>
            <a:fld id="{DDA83B8F-7D97-48B4-B0A3-7A4DF6188E05}" type="datetime1">
              <a:rPr lang="en-US" smtClean="0"/>
              <a:t>2/27/2012</a:t>
            </a:fld>
            <a:endParaRPr lang="en-US" dirty="0"/>
          </a:p>
        </p:txBody>
      </p:sp>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5250" y="104775"/>
            <a:ext cx="637208" cy="657225"/>
          </a:xfrm>
          <a:prstGeom prst="rect">
            <a:avLst/>
          </a:prstGeom>
        </p:spPr>
      </p:pic>
      <p:pic>
        <p:nvPicPr>
          <p:cNvPr id="8" name="Picture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575" y="815271"/>
            <a:ext cx="742949" cy="251529"/>
          </a:xfrm>
          <a:prstGeom prst="rect">
            <a:avLst/>
          </a:prstGeom>
        </p:spPr>
      </p:pic>
      <p:sp>
        <p:nvSpPr>
          <p:cNvPr id="9" name="TextBox 8"/>
          <p:cNvSpPr txBox="1"/>
          <p:nvPr/>
        </p:nvSpPr>
        <p:spPr>
          <a:xfrm rot="20532342">
            <a:off x="717" y="5228776"/>
            <a:ext cx="837483" cy="1200329"/>
          </a:xfrm>
          <a:prstGeom prst="rect">
            <a:avLst/>
          </a:prstGeom>
          <a:noFill/>
        </p:spPr>
        <p:txBody>
          <a:bodyPr wrap="square" rtlCol="0">
            <a:spAutoFit/>
          </a:bodyPr>
          <a:lstStyle/>
          <a:p>
            <a:pPr algn="ctr"/>
            <a:r>
              <a:rPr lang="en-US" b="1" i="0" dirty="0" smtClean="0">
                <a:solidFill>
                  <a:schemeClr val="bg1"/>
                </a:solidFill>
                <a:latin typeface="Informal Roman" pitchFamily="66" charset="0"/>
                <a:cs typeface="Times New Roman" pitchFamily="18" charset="0"/>
              </a:rPr>
              <a:t>Robust</a:t>
            </a:r>
          </a:p>
          <a:p>
            <a:pPr algn="ctr"/>
            <a:r>
              <a:rPr lang="en-US" b="1" i="0" dirty="0" smtClean="0">
                <a:solidFill>
                  <a:schemeClr val="bg1"/>
                </a:solidFill>
                <a:latin typeface="Informal Roman" pitchFamily="66" charset="0"/>
                <a:cs typeface="Times New Roman" pitchFamily="18" charset="0"/>
              </a:rPr>
              <a:t>Low</a:t>
            </a:r>
          </a:p>
          <a:p>
            <a:pPr algn="ctr"/>
            <a:r>
              <a:rPr lang="en-US" b="1" i="0" dirty="0" smtClean="0">
                <a:solidFill>
                  <a:schemeClr val="bg1"/>
                </a:solidFill>
                <a:latin typeface="Informal Roman" pitchFamily="66" charset="0"/>
                <a:cs typeface="Times New Roman" pitchFamily="18" charset="0"/>
              </a:rPr>
              <a:t>Power</a:t>
            </a:r>
          </a:p>
          <a:p>
            <a:pPr algn="ctr"/>
            <a:r>
              <a:rPr lang="en-US" b="1" i="0" dirty="0" smtClean="0">
                <a:solidFill>
                  <a:schemeClr val="bg1"/>
                </a:solidFill>
                <a:latin typeface="Informal Roman" pitchFamily="66" charset="0"/>
                <a:cs typeface="Times New Roman" pitchFamily="18" charset="0"/>
              </a:rPr>
              <a:t>VLSI</a:t>
            </a:r>
            <a:endParaRPr lang="en-US" b="1" i="0" dirty="0">
              <a:solidFill>
                <a:schemeClr val="bg1"/>
              </a:solidFill>
              <a:latin typeface="Informal Roman" pitchFamily="66" charset="0"/>
              <a:cs typeface="Times New Roman" pitchFamily="18" charset="0"/>
            </a:endParaRPr>
          </a:p>
        </p:txBody>
      </p:sp>
      <p:grpSp>
        <p:nvGrpSpPr>
          <p:cNvPr id="67" name="Group 66"/>
          <p:cNvGrpSpPr/>
          <p:nvPr userDrawn="1"/>
        </p:nvGrpSpPr>
        <p:grpSpPr>
          <a:xfrm>
            <a:off x="0" y="-1"/>
            <a:ext cx="846896" cy="6858001"/>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cxnSp>
          <p:nvCxnSpPr>
            <p:cNvPr id="35" name="Straight Connector 34"/>
            <p:cNvCxnSpPr>
              <a:endCxn id="18" idx="2"/>
            </p:cNvCxnSpPr>
            <p:nvPr userDrawn="1"/>
          </p:nvCxnSpPr>
          <p:spPr>
            <a:xfrm flipH="1">
              <a:off x="876300" y="1143000"/>
              <a:ext cx="592" cy="5715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userDrawn="1"/>
          </p:nvGrpSpPr>
          <p:grpSpPr>
            <a:xfrm>
              <a:off x="463337" y="-1"/>
              <a:ext cx="840759" cy="1135620"/>
              <a:chOff x="463337" y="-1"/>
              <a:chExt cx="840759" cy="1135620"/>
            </a:xfrm>
          </p:grpSpPr>
          <p:cxnSp>
            <p:nvCxnSpPr>
              <p:cNvPr id="19" name="Straight Connector 18"/>
              <p:cNvCxnSpPr/>
              <p:nvPr userDrawn="1"/>
            </p:nvCxnSpPr>
            <p:spPr>
              <a:xfrm rot="5400000">
                <a:off x="909676" y="516850"/>
                <a:ext cx="21883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545" y="1031064"/>
                <a:ext cx="20909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5844" y="58816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2027"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5844" y="886644"/>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576"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10045" y="514349"/>
                <a:ext cx="221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915" y="1028630"/>
                <a:ext cx="213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796" y="58520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2779" y="772827"/>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796" y="883550"/>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579" y="76973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03" y="1135423"/>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44" y="740569"/>
                <a:ext cx="82637" cy="75229"/>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p:cNvCxnSpPr>
                <a:stCxn id="18" idx="0"/>
              </p:cNvCxnSpPr>
              <p:nvPr userDrawn="1"/>
            </p:nvCxnSpPr>
            <p:spPr>
              <a:xfrm rot="16200000" flipH="1" flipV="1">
                <a:off x="670000" y="205396"/>
                <a:ext cx="411697" cy="9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291" y="412419"/>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9656" y="782456"/>
                <a:ext cx="64440"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337" y="767114"/>
                <a:ext cx="95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rgbClr val="00206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gi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652" y="657884"/>
            <a:ext cx="8244348" cy="4599916"/>
          </a:xfrm>
        </p:spPr>
        <p:txBody>
          <a:bodyPr>
            <a:normAutofit/>
          </a:bodyPr>
          <a:lstStyle/>
          <a:p>
            <a:r>
              <a:rPr lang="en-US" dirty="0" smtClean="0"/>
              <a:t>Synthesis Based Design Techniques for Ultra Low Voltage Energy Efficient </a:t>
            </a:r>
            <a:r>
              <a:rPr lang="en-US" dirty="0" err="1" smtClean="0"/>
              <a:t>SoCs</a:t>
            </a:r>
            <a:endParaRPr lang="en-US" dirty="0"/>
          </a:p>
        </p:txBody>
      </p:sp>
      <p:sp>
        <p:nvSpPr>
          <p:cNvPr id="3" name="Subtitle 2"/>
          <p:cNvSpPr>
            <a:spLocks noGrp="1"/>
          </p:cNvSpPr>
          <p:nvPr>
            <p:ph type="subTitle" idx="1"/>
          </p:nvPr>
        </p:nvSpPr>
        <p:spPr/>
        <p:txBody>
          <a:bodyPr/>
          <a:lstStyle/>
          <a:p>
            <a:r>
              <a:rPr lang="en-US" smtClean="0"/>
              <a:t>Yanqing Zhang</a:t>
            </a:r>
          </a:p>
          <a:p>
            <a:r>
              <a:rPr lang="en-US" smtClean="0"/>
              <a:t>February 27</a:t>
            </a:r>
            <a:r>
              <a:rPr lang="en-US" baseline="30000" smtClean="0"/>
              <a:t>th</a:t>
            </a:r>
            <a:r>
              <a:rPr lang="en-US" smtClean="0"/>
              <a:t>, 2012</a:t>
            </a:r>
            <a:endParaRPr lang="en-US" dirty="0"/>
          </a:p>
        </p:txBody>
      </p:sp>
    </p:spTree>
    <p:extLst>
      <p:ext uri="{BB962C8B-B14F-4D97-AF65-F5344CB8AC3E}">
        <p14:creationId xmlns:p14="http://schemas.microsoft.com/office/powerpoint/2010/main" val="4093375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1905000"/>
            <a:ext cx="8291945" cy="2057400"/>
          </a:xfrm>
        </p:spPr>
        <p:txBody>
          <a:bodyPr>
            <a:normAutofit/>
          </a:bodyPr>
          <a:lstStyle/>
          <a:p>
            <a:r>
              <a:rPr lang="en-US" sz="3800" dirty="0" smtClean="0"/>
              <a:t>Project 1: Hardware Selection for Energy Efficient </a:t>
            </a:r>
            <a:r>
              <a:rPr lang="en-US" sz="3800" dirty="0" err="1" smtClean="0"/>
              <a:t>SoC</a:t>
            </a:r>
            <a:r>
              <a:rPr lang="en-US" sz="3800" dirty="0" smtClean="0"/>
              <a:t> (BASN chip)</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10</a:t>
            </a:fld>
            <a:endParaRPr lang="en-US" dirty="0"/>
          </a:p>
        </p:txBody>
      </p:sp>
    </p:spTree>
    <p:extLst>
      <p:ext uri="{BB962C8B-B14F-4D97-AF65-F5344CB8AC3E}">
        <p14:creationId xmlns:p14="http://schemas.microsoft.com/office/powerpoint/2010/main" val="28891469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half" idx="4294967295"/>
          </p:nvPr>
        </p:nvSpPr>
        <p:spPr>
          <a:xfrm>
            <a:off x="885824" y="5181600"/>
            <a:ext cx="8258175" cy="1676400"/>
          </a:xfrm>
        </p:spPr>
        <p:txBody>
          <a:bodyPr>
            <a:normAutofit/>
          </a:bodyPr>
          <a:lstStyle/>
          <a:p>
            <a:r>
              <a:rPr lang="en-US" sz="2400" dirty="0">
                <a:latin typeface="+mj-lt"/>
                <a:cs typeface="Arial" pitchFamily="34" charset="0"/>
              </a:rPr>
              <a:t>Wireless </a:t>
            </a:r>
            <a:r>
              <a:rPr lang="en-US" sz="2400" dirty="0" smtClean="0">
                <a:latin typeface="+mj-lt"/>
                <a:cs typeface="Arial" pitchFamily="34" charset="0"/>
              </a:rPr>
              <a:t>body area </a:t>
            </a:r>
            <a:r>
              <a:rPr lang="en-US" sz="2400" dirty="0">
                <a:latin typeface="+mj-lt"/>
                <a:cs typeface="Arial" pitchFamily="34" charset="0"/>
              </a:rPr>
              <a:t>sensor nodes (BASN) enable inexpensive </a:t>
            </a:r>
            <a:r>
              <a:rPr lang="en-US" sz="2400" dirty="0" smtClean="0">
                <a:latin typeface="+mj-lt"/>
                <a:cs typeface="Arial" pitchFamily="34" charset="0"/>
              </a:rPr>
              <a:t>continuous monitoring </a:t>
            </a:r>
            <a:r>
              <a:rPr lang="en-US" sz="2400" dirty="0">
                <a:latin typeface="+mj-lt"/>
                <a:cs typeface="Arial" pitchFamily="34" charset="0"/>
              </a:rPr>
              <a:t>of patients</a:t>
            </a:r>
          </a:p>
          <a:p>
            <a:r>
              <a:rPr lang="en-US" sz="2400" dirty="0" smtClean="0">
                <a:latin typeface="+mj-lt"/>
                <a:cs typeface="Arial" pitchFamily="34" charset="0"/>
              </a:rPr>
              <a:t>Battery replacement/charging for body-worn devices may not be feasible or desirable</a:t>
            </a:r>
          </a:p>
          <a:p>
            <a:pPr>
              <a:buFont typeface="Wingdings" pitchFamily="2" charset="2"/>
              <a:buChar char="§"/>
            </a:pPr>
            <a:endParaRPr lang="en-US" sz="2800" dirty="0" smtClean="0">
              <a:latin typeface="Arial" charset="0"/>
              <a:cs typeface="Arial" charset="0"/>
            </a:endParaRPr>
          </a:p>
          <a:p>
            <a:pPr>
              <a:buFont typeface="Wingdings" pitchFamily="2" charset="2"/>
              <a:buChar char="§"/>
            </a:pPr>
            <a:endParaRPr lang="en-US" sz="2400" dirty="0" smtClean="0">
              <a:latin typeface="Arial" charset="0"/>
              <a:cs typeface="Arial" charset="0"/>
            </a:endParaRPr>
          </a:p>
        </p:txBody>
      </p:sp>
      <p:grpSp>
        <p:nvGrpSpPr>
          <p:cNvPr id="9" name="Group 8"/>
          <p:cNvGrpSpPr/>
          <p:nvPr/>
        </p:nvGrpSpPr>
        <p:grpSpPr>
          <a:xfrm>
            <a:off x="1600200" y="990600"/>
            <a:ext cx="5715000" cy="4267200"/>
            <a:chOff x="1905000" y="838200"/>
            <a:chExt cx="5132282" cy="3733800"/>
          </a:xfrm>
        </p:grpSpPr>
        <p:sp>
          <p:nvSpPr>
            <p:cNvPr id="21509" name="Rectangle 7"/>
            <p:cNvSpPr>
              <a:spLocks noChangeArrowheads="1"/>
            </p:cNvSpPr>
            <p:nvPr/>
          </p:nvSpPr>
          <p:spPr bwMode="auto">
            <a:xfrm>
              <a:off x="4800600" y="4191000"/>
              <a:ext cx="381000" cy="228600"/>
            </a:xfrm>
            <a:prstGeom prst="rect">
              <a:avLst/>
            </a:prstGeom>
            <a:solidFill>
              <a:schemeClr val="bg1"/>
            </a:solidFill>
            <a:ln w="9525" algn="ctr">
              <a:solidFill>
                <a:schemeClr val="bg1"/>
              </a:solidFill>
              <a:round/>
              <a:headEnd/>
              <a:tailEnd/>
            </a:ln>
          </p:spPr>
          <p:txBody>
            <a:bodyPr/>
            <a:lstStyle/>
            <a:p>
              <a:endParaRPr lang="en-US" sz="180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12033" b="11198"/>
            <a:stretch/>
          </p:blipFill>
          <p:spPr>
            <a:xfrm>
              <a:off x="1905000" y="838200"/>
              <a:ext cx="5132282" cy="3657600"/>
            </a:xfrm>
            <a:prstGeom prst="rect">
              <a:avLst/>
            </a:prstGeom>
          </p:spPr>
        </p:pic>
        <p:sp>
          <p:nvSpPr>
            <p:cNvPr id="2" name="Rectangle 1"/>
            <p:cNvSpPr/>
            <p:nvPr/>
          </p:nvSpPr>
          <p:spPr>
            <a:xfrm>
              <a:off x="2057400" y="4305300"/>
              <a:ext cx="304800"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486400" y="838200"/>
              <a:ext cx="304800"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p:cNvCxnSpPr/>
            <p:nvPr/>
          </p:nvCxnSpPr>
          <p:spPr>
            <a:xfrm>
              <a:off x="4114800" y="1219200"/>
              <a:ext cx="17526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345669" y="849868"/>
              <a:ext cx="1305965" cy="323166"/>
            </a:xfrm>
            <a:prstGeom prst="rect">
              <a:avLst/>
            </a:prstGeom>
            <a:noFill/>
          </p:spPr>
          <p:txBody>
            <a:bodyPr wrap="none" rtlCol="0">
              <a:spAutoFit/>
            </a:bodyPr>
            <a:lstStyle/>
            <a:p>
              <a:r>
                <a:rPr lang="en-US" b="1" dirty="0" smtClean="0">
                  <a:solidFill>
                    <a:schemeClr val="accent4"/>
                  </a:solidFill>
                  <a:latin typeface="Arial" pitchFamily="34" charset="0"/>
                  <a:cs typeface="Arial" pitchFamily="34" charset="0"/>
                </a:rPr>
                <a:t>Information</a:t>
              </a:r>
              <a:endParaRPr lang="en-US" b="1" dirty="0">
                <a:solidFill>
                  <a:schemeClr val="accent4"/>
                </a:solidFill>
                <a:latin typeface="Arial" pitchFamily="34" charset="0"/>
                <a:cs typeface="Arial" pitchFamily="34" charset="0"/>
              </a:endParaRPr>
            </a:p>
          </p:txBody>
        </p:sp>
        <p:cxnSp>
          <p:nvCxnSpPr>
            <p:cNvPr id="12" name="Straight Arrow Connector 11"/>
            <p:cNvCxnSpPr/>
            <p:nvPr/>
          </p:nvCxnSpPr>
          <p:spPr>
            <a:xfrm flipH="1">
              <a:off x="3733800" y="4038600"/>
              <a:ext cx="17526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870132" y="3392269"/>
              <a:ext cx="1501745" cy="565540"/>
            </a:xfrm>
            <a:prstGeom prst="rect">
              <a:avLst/>
            </a:prstGeom>
            <a:noFill/>
          </p:spPr>
          <p:txBody>
            <a:bodyPr wrap="none" rtlCol="0">
              <a:spAutoFit/>
            </a:bodyPr>
            <a:lstStyle/>
            <a:p>
              <a:r>
                <a:rPr lang="en-US" b="1" dirty="0" smtClean="0">
                  <a:solidFill>
                    <a:schemeClr val="accent4"/>
                  </a:solidFill>
                  <a:latin typeface="Arial" pitchFamily="34" charset="0"/>
                  <a:cs typeface="Arial" pitchFamily="34" charset="0"/>
                </a:rPr>
                <a:t>Assessment, </a:t>
              </a:r>
            </a:p>
            <a:p>
              <a:r>
                <a:rPr lang="en-US" b="1" dirty="0">
                  <a:solidFill>
                    <a:schemeClr val="accent4"/>
                  </a:solidFill>
                  <a:latin typeface="Arial" pitchFamily="34" charset="0"/>
                  <a:cs typeface="Arial" pitchFamily="34" charset="0"/>
                </a:rPr>
                <a:t>T</a:t>
              </a:r>
              <a:r>
                <a:rPr lang="en-US" b="1" dirty="0" smtClean="0">
                  <a:solidFill>
                    <a:schemeClr val="accent4"/>
                  </a:solidFill>
                  <a:latin typeface="Arial" pitchFamily="34" charset="0"/>
                  <a:cs typeface="Arial" pitchFamily="34" charset="0"/>
                </a:rPr>
                <a:t>reatment</a:t>
              </a:r>
              <a:endParaRPr lang="en-US" b="1" dirty="0">
                <a:solidFill>
                  <a:schemeClr val="accent4"/>
                </a:solidFill>
                <a:latin typeface="Arial" pitchFamily="34" charset="0"/>
                <a:cs typeface="Arial" pitchFamily="34" charset="0"/>
              </a:endParaRPr>
            </a:p>
          </p:txBody>
        </p:sp>
      </p:grpSp>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7" name="Slide Number Placeholder 6"/>
          <p:cNvSpPr>
            <a:spLocks noGrp="1"/>
          </p:cNvSpPr>
          <p:nvPr>
            <p:ph type="sldNum" sz="quarter" idx="11"/>
          </p:nvPr>
        </p:nvSpPr>
        <p:spPr/>
        <p:txBody>
          <a:bodyPr/>
          <a:lstStyle/>
          <a:p>
            <a:fld id="{173F9154-291C-425A-A36F-60764B2CA33B}" type="slidenum">
              <a:rPr lang="en-US" smtClean="0"/>
              <a:pPr/>
              <a:t>11</a:t>
            </a:fld>
            <a:endParaRPr lang="en-US" dirty="0"/>
          </a:p>
        </p:txBody>
      </p:sp>
    </p:spTree>
    <p:extLst>
      <p:ext uri="{BB962C8B-B14F-4D97-AF65-F5344CB8AC3E}">
        <p14:creationId xmlns:p14="http://schemas.microsoft.com/office/powerpoint/2010/main" val="36215410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6"/>
          <p:cNvGrpSpPr/>
          <p:nvPr/>
        </p:nvGrpSpPr>
        <p:grpSpPr>
          <a:xfrm>
            <a:off x="2493818" y="1891145"/>
            <a:ext cx="5327836" cy="975880"/>
            <a:chOff x="1811379" y="1600200"/>
            <a:chExt cx="6010275" cy="1266825"/>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1379" y="1600200"/>
              <a:ext cx="6010275"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689600" y="2075657"/>
              <a:ext cx="533400" cy="304800"/>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MCU</a:t>
              </a:r>
              <a:endParaRPr lang="en-US" sz="1000" b="1" dirty="0">
                <a:solidFill>
                  <a:schemeClr val="tx1"/>
                </a:solidFill>
              </a:endParaRPr>
            </a:p>
          </p:txBody>
        </p:sp>
      </p:grpSp>
      <p:sp>
        <p:nvSpPr>
          <p:cNvPr id="2" name="Title 1"/>
          <p:cNvSpPr>
            <a:spLocks noGrp="1"/>
          </p:cNvSpPr>
          <p:nvPr>
            <p:ph type="title"/>
          </p:nvPr>
        </p:nvSpPr>
        <p:spPr>
          <a:xfrm>
            <a:off x="831272" y="0"/>
            <a:ext cx="8312727" cy="1143000"/>
          </a:xfrm>
        </p:spPr>
        <p:txBody>
          <a:bodyPr>
            <a:normAutofit/>
          </a:bodyPr>
          <a:lstStyle/>
          <a:p>
            <a:r>
              <a:rPr lang="en-US" sz="3800" dirty="0" smtClean="0"/>
              <a:t>Motivation</a:t>
            </a:r>
            <a:endParaRPr lang="en-US" sz="3800" dirty="0"/>
          </a:p>
        </p:txBody>
      </p:sp>
      <p:grpSp>
        <p:nvGrpSpPr>
          <p:cNvPr id="5" name="Group 5"/>
          <p:cNvGrpSpPr/>
          <p:nvPr/>
        </p:nvGrpSpPr>
        <p:grpSpPr>
          <a:xfrm>
            <a:off x="803570" y="1066800"/>
            <a:ext cx="3206951" cy="3119898"/>
            <a:chOff x="152400" y="1748135"/>
            <a:chExt cx="3206951" cy="3119898"/>
          </a:xfrm>
        </p:grpSpPr>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2209800"/>
              <a:ext cx="1828800" cy="855801"/>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065601"/>
              <a:ext cx="1828800" cy="879102"/>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TextBox 8"/>
            <p:cNvSpPr txBox="1"/>
            <p:nvPr/>
          </p:nvSpPr>
          <p:spPr>
            <a:xfrm>
              <a:off x="228600" y="1748135"/>
              <a:ext cx="2331600" cy="461665"/>
            </a:xfrm>
            <a:prstGeom prst="rect">
              <a:avLst/>
            </a:prstGeom>
            <a:noFill/>
          </p:spPr>
          <p:txBody>
            <a:bodyPr wrap="none" rtlCol="0">
              <a:spAutoFit/>
            </a:bodyPr>
            <a:lstStyle/>
            <a:p>
              <a:r>
                <a:rPr lang="en-US" sz="2400" dirty="0" smtClean="0"/>
                <a:t>COTS Based WSN</a:t>
              </a:r>
              <a:endParaRPr lang="en-US" sz="2400" dirty="0"/>
            </a:p>
          </p:txBody>
        </p:sp>
        <p:sp>
          <p:nvSpPr>
            <p:cNvPr id="10" name="TextBox 9"/>
            <p:cNvSpPr txBox="1"/>
            <p:nvPr/>
          </p:nvSpPr>
          <p:spPr>
            <a:xfrm>
              <a:off x="152400" y="3944703"/>
              <a:ext cx="3206951" cy="923330"/>
            </a:xfrm>
            <a:prstGeom prst="rect">
              <a:avLst/>
            </a:prstGeom>
            <a:noFill/>
          </p:spPr>
          <p:txBody>
            <a:bodyPr wrap="none" rtlCol="0">
              <a:spAutoFit/>
            </a:bodyPr>
            <a:lstStyle/>
            <a:p>
              <a:r>
                <a:rPr lang="en-US" dirty="0" smtClean="0"/>
                <a:t>Fully functional TX and DSP,</a:t>
              </a:r>
            </a:p>
            <a:p>
              <a:r>
                <a:rPr lang="en-US" dirty="0" smtClean="0"/>
                <a:t>But 20mW power consumption</a:t>
              </a:r>
            </a:p>
            <a:p>
              <a:r>
                <a:rPr lang="en-US" dirty="0" smtClean="0">
                  <a:solidFill>
                    <a:srgbClr val="FF0000"/>
                  </a:solidFill>
                  <a:sym typeface="Wingdings" pitchFamily="2" charset="2"/>
                </a:rPr>
                <a:t></a:t>
              </a:r>
              <a:r>
                <a:rPr lang="en-US" dirty="0" smtClean="0">
                  <a:sym typeface="Wingdings" pitchFamily="2" charset="2"/>
                </a:rPr>
                <a:t> </a:t>
              </a:r>
              <a:r>
                <a:rPr lang="en-US" dirty="0" smtClean="0">
                  <a:solidFill>
                    <a:srgbClr val="FF0000"/>
                  </a:solidFill>
                  <a:sym typeface="Wingdings" pitchFamily="2" charset="2"/>
                </a:rPr>
                <a:t>Short lifetime</a:t>
              </a:r>
              <a:endParaRPr lang="en-US" dirty="0">
                <a:solidFill>
                  <a:srgbClr val="FF0000"/>
                </a:solidFill>
              </a:endParaRPr>
            </a:p>
          </p:txBody>
        </p:sp>
      </p:grpSp>
      <p:grpSp>
        <p:nvGrpSpPr>
          <p:cNvPr id="6" name="Group 10"/>
          <p:cNvGrpSpPr/>
          <p:nvPr/>
        </p:nvGrpSpPr>
        <p:grpSpPr>
          <a:xfrm>
            <a:off x="6625866" y="914400"/>
            <a:ext cx="2594334" cy="3287870"/>
            <a:chOff x="3543705" y="1674060"/>
            <a:chExt cx="2594334" cy="3287870"/>
          </a:xfrm>
        </p:grpSpPr>
        <p:grpSp>
          <p:nvGrpSpPr>
            <p:cNvPr id="11" name="Group 11"/>
            <p:cNvGrpSpPr/>
            <p:nvPr/>
          </p:nvGrpSpPr>
          <p:grpSpPr>
            <a:xfrm>
              <a:off x="3543705" y="1674060"/>
              <a:ext cx="2571474" cy="3287870"/>
              <a:chOff x="3543705" y="1674060"/>
              <a:chExt cx="2571474" cy="3287870"/>
            </a:xfrm>
          </p:grpSpPr>
          <p:pic>
            <p:nvPicPr>
              <p:cNvPr id="14" name="Picture 13" descr="TinyTx3"/>
              <p:cNvPicPr>
                <a:picLocks noChangeAspect="1" noChangeArrowheads="1"/>
              </p:cNvPicPr>
              <p:nvPr/>
            </p:nvPicPr>
            <p:blipFill>
              <a:blip r:embed="rId6" cstate="print">
                <a:extLst>
                  <a:ext uri="{28A0092B-C50C-407E-A947-70E740481C1C}">
                    <a14:useLocalDpi xmlns:a14="http://schemas.microsoft.com/office/drawing/2010/main" val="0"/>
                  </a:ext>
                </a:extLst>
              </a:blip>
              <a:srcRect r="14697" b="2739"/>
              <a:stretch>
                <a:fillRect/>
              </a:stretch>
            </p:blipFill>
            <p:spPr bwMode="auto">
              <a:xfrm>
                <a:off x="3928239" y="22098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3543705" y="1674060"/>
                <a:ext cx="2571474" cy="461665"/>
              </a:xfrm>
              <a:prstGeom prst="rect">
                <a:avLst/>
              </a:prstGeom>
              <a:noFill/>
            </p:spPr>
            <p:txBody>
              <a:bodyPr wrap="none" rtlCol="0">
                <a:spAutoFit/>
              </a:bodyPr>
              <a:lstStyle/>
              <a:p>
                <a:r>
                  <a:rPr lang="en-US" sz="2400" dirty="0" smtClean="0"/>
                  <a:t>Custom IC Based IC</a:t>
                </a:r>
                <a:endParaRPr lang="en-US" sz="2400" dirty="0"/>
              </a:p>
            </p:txBody>
          </p:sp>
          <p:sp>
            <p:nvSpPr>
              <p:cNvPr id="16" name="TextBox 15"/>
              <p:cNvSpPr txBox="1"/>
              <p:nvPr/>
            </p:nvSpPr>
            <p:spPr>
              <a:xfrm>
                <a:off x="3623439" y="4038600"/>
                <a:ext cx="2283959" cy="923330"/>
              </a:xfrm>
              <a:prstGeom prst="rect">
                <a:avLst/>
              </a:prstGeom>
              <a:noFill/>
            </p:spPr>
            <p:txBody>
              <a:bodyPr wrap="none" rtlCol="0">
                <a:spAutoFit/>
              </a:bodyPr>
              <a:lstStyle/>
              <a:p>
                <a:r>
                  <a:rPr lang="en-US" dirty="0" smtClean="0"/>
                  <a:t>No DSP. 3 day lifetime.</a:t>
                </a:r>
              </a:p>
              <a:p>
                <a:r>
                  <a:rPr lang="en-US" dirty="0" smtClean="0">
                    <a:solidFill>
                      <a:srgbClr val="FF0000"/>
                    </a:solidFill>
                    <a:sym typeface="Wingdings" pitchFamily="2" charset="2"/>
                  </a:rPr>
                  <a:t>Lacks functionality</a:t>
                </a:r>
              </a:p>
              <a:p>
                <a:r>
                  <a:rPr lang="en-US" dirty="0" smtClean="0">
                    <a:solidFill>
                      <a:srgbClr val="FF0000"/>
                    </a:solidFill>
                    <a:sym typeface="Wingdings" pitchFamily="2" charset="2"/>
                  </a:rPr>
                  <a:t>Lifetime still short</a:t>
                </a:r>
                <a:endParaRPr lang="en-US" dirty="0">
                  <a:solidFill>
                    <a:srgbClr val="FF0000"/>
                  </a:solidFill>
                </a:endParaRPr>
              </a:p>
            </p:txBody>
          </p:sp>
        </p:grpSp>
        <p:sp>
          <p:nvSpPr>
            <p:cNvPr id="13" name="TextBox 12"/>
            <p:cNvSpPr txBox="1"/>
            <p:nvPr/>
          </p:nvSpPr>
          <p:spPr>
            <a:xfrm>
              <a:off x="5680839" y="3581349"/>
              <a:ext cx="457200" cy="381000"/>
            </a:xfrm>
            <a:prstGeom prst="rect">
              <a:avLst/>
            </a:prstGeom>
            <a:noFill/>
          </p:spPr>
          <p:txBody>
            <a:bodyPr wrap="square" rtlCol="0">
              <a:spAutoFit/>
            </a:bodyPr>
            <a:lstStyle/>
            <a:p>
              <a:r>
                <a:rPr lang="en-US" dirty="0" smtClean="0"/>
                <a:t>[3]</a:t>
              </a:r>
              <a:endParaRPr lang="en-US" dirty="0"/>
            </a:p>
          </p:txBody>
        </p:sp>
      </p:grpSp>
      <p:sp>
        <p:nvSpPr>
          <p:cNvPr id="18" name="Rectangle 3"/>
          <p:cNvSpPr txBox="1">
            <a:spLocks noChangeArrowheads="1"/>
          </p:cNvSpPr>
          <p:nvPr/>
        </p:nvSpPr>
        <p:spPr>
          <a:xfrm>
            <a:off x="810490" y="4202270"/>
            <a:ext cx="8333509" cy="265572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latin typeface="+mj-lt"/>
                <a:cs typeface="Arial" charset="0"/>
              </a:rPr>
              <a:t>BASNs exemplify design space requiring energy efficiency to the extreme</a:t>
            </a:r>
          </a:p>
          <a:p>
            <a:r>
              <a:rPr lang="en-US" sz="2400" dirty="0" smtClean="0">
                <a:latin typeface="+mj-lt"/>
                <a:cs typeface="Arial" charset="0"/>
              </a:rPr>
              <a:t>State-of-the-art low power modules help…but not full solution</a:t>
            </a:r>
          </a:p>
          <a:p>
            <a:r>
              <a:rPr lang="en-US" sz="2400" dirty="0" smtClean="0">
                <a:latin typeface="+mj-lt"/>
                <a:cs typeface="Arial" charset="0"/>
              </a:rPr>
              <a:t>On-chip processing a MUST (TX duty cycle, node size), but ‘throwing on an MCU’ entails high power ~100</a:t>
            </a:r>
            <a:r>
              <a:rPr lang="en-US" sz="2400" dirty="0" smtClean="0">
                <a:latin typeface="+mj-lt"/>
                <a:cs typeface="Times New Roman"/>
              </a:rPr>
              <a:t>µW</a:t>
            </a:r>
          </a:p>
          <a:p>
            <a:r>
              <a:rPr lang="en-US" sz="2400" dirty="0" smtClean="0">
                <a:latin typeface="+mj-lt"/>
                <a:cs typeface="Times New Roman"/>
              </a:rPr>
              <a:t>Judicial hardware selection needed</a:t>
            </a:r>
            <a:endParaRPr lang="en-US" sz="2400" dirty="0" smtClean="0">
              <a:latin typeface="+mj-lt"/>
              <a:cs typeface="Arial" charset="0"/>
            </a:endParaRPr>
          </a:p>
          <a:p>
            <a:pPr>
              <a:buFont typeface="Wingdings" pitchFamily="2" charset="2"/>
              <a:buChar char="§"/>
            </a:pPr>
            <a:endParaRPr lang="en-US" sz="2400" dirty="0" smtClean="0">
              <a:latin typeface="Arial" charset="0"/>
              <a:cs typeface="Arial" charset="0"/>
            </a:endParaRPr>
          </a:p>
        </p:txBody>
      </p:sp>
      <p:sp>
        <p:nvSpPr>
          <p:cNvPr id="12" name="Slide Number Placeholder 11"/>
          <p:cNvSpPr>
            <a:spLocks noGrp="1"/>
          </p:cNvSpPr>
          <p:nvPr>
            <p:ph type="sldNum" sz="quarter" idx="11"/>
          </p:nvPr>
        </p:nvSpPr>
        <p:spPr/>
        <p:txBody>
          <a:bodyPr/>
          <a:lstStyle/>
          <a:p>
            <a:fld id="{173F9154-291C-425A-A36F-60764B2CA33B}" type="slidenum">
              <a:rPr lang="en-US" smtClean="0"/>
              <a:pPr/>
              <a:t>12</a:t>
            </a:fld>
            <a:endParaRPr lang="en-US" dirty="0"/>
          </a:p>
        </p:txBody>
      </p:sp>
    </p:spTree>
    <p:extLst>
      <p:ext uri="{BB962C8B-B14F-4D97-AF65-F5344CB8AC3E}">
        <p14:creationId xmlns:p14="http://schemas.microsoft.com/office/powerpoint/2010/main" val="74594935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490" y="0"/>
            <a:ext cx="8333509" cy="1143000"/>
          </a:xfrm>
        </p:spPr>
        <p:txBody>
          <a:bodyPr>
            <a:normAutofit/>
          </a:bodyPr>
          <a:lstStyle/>
          <a:p>
            <a:r>
              <a:rPr lang="en-US" sz="3800" dirty="0" smtClean="0"/>
              <a:t>Hypothesis</a:t>
            </a:r>
            <a:endParaRPr lang="en-US" sz="38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582" y="1151294"/>
            <a:ext cx="8454342" cy="2922028"/>
          </a:xfrm>
          <a:prstGeom prst="rect">
            <a:avLst/>
          </a:prstGeom>
        </p:spPr>
      </p:pic>
      <p:cxnSp>
        <p:nvCxnSpPr>
          <p:cNvPr id="7" name="Straight Arrow Connector 6"/>
          <p:cNvCxnSpPr/>
          <p:nvPr/>
        </p:nvCxnSpPr>
        <p:spPr>
          <a:xfrm flipV="1">
            <a:off x="1000125" y="3962400"/>
            <a:ext cx="0" cy="630339"/>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52525" y="4106093"/>
            <a:ext cx="1055097" cy="461665"/>
          </a:xfrm>
          <a:prstGeom prst="rect">
            <a:avLst/>
          </a:prstGeom>
          <a:noFill/>
        </p:spPr>
        <p:txBody>
          <a:bodyPr wrap="none" rtlCol="0">
            <a:spAutoFit/>
          </a:bodyPr>
          <a:lstStyle/>
          <a:p>
            <a:r>
              <a:rPr lang="en-US" dirty="0" smtClean="0">
                <a:solidFill>
                  <a:srgbClr val="FF0000"/>
                </a:solidFill>
              </a:rPr>
              <a:t>~</a:t>
            </a:r>
            <a:r>
              <a:rPr lang="en-US" sz="2400" dirty="0" smtClean="0">
                <a:solidFill>
                  <a:srgbClr val="FF0000"/>
                </a:solidFill>
                <a:latin typeface="+mj-lt"/>
              </a:rPr>
              <a:t>60</a:t>
            </a:r>
            <a:r>
              <a:rPr lang="en-US" sz="2400" dirty="0" smtClean="0">
                <a:solidFill>
                  <a:srgbClr val="FF0000"/>
                </a:solidFill>
                <a:latin typeface="+mj-lt"/>
                <a:cs typeface="Times New Roman"/>
              </a:rPr>
              <a:t>µW</a:t>
            </a:r>
            <a:endParaRPr lang="en-US" sz="2400" dirty="0">
              <a:solidFill>
                <a:srgbClr val="FF0000"/>
              </a:solidFill>
              <a:latin typeface="+mj-lt"/>
            </a:endParaRPr>
          </a:p>
        </p:txBody>
      </p:sp>
      <p:sp>
        <p:nvSpPr>
          <p:cNvPr id="12" name="Rectangle 3"/>
          <p:cNvSpPr txBox="1">
            <a:spLocks noChangeArrowheads="1"/>
          </p:cNvSpPr>
          <p:nvPr/>
        </p:nvSpPr>
        <p:spPr>
          <a:xfrm>
            <a:off x="852054" y="5486400"/>
            <a:ext cx="8291945" cy="1371599"/>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mj-lt"/>
                <a:cs typeface="Arial" charset="0"/>
              </a:rPr>
              <a:t>We can achieve a battery-less (energy harvesting) BASN </a:t>
            </a:r>
            <a:r>
              <a:rPr lang="en-US" sz="2400" dirty="0" err="1" smtClean="0">
                <a:latin typeface="+mj-lt"/>
                <a:cs typeface="Arial" charset="0"/>
              </a:rPr>
              <a:t>SoC</a:t>
            </a:r>
            <a:r>
              <a:rPr lang="en-US" sz="2400" dirty="0" smtClean="0">
                <a:latin typeface="+mj-lt"/>
                <a:cs typeface="Arial" charset="0"/>
              </a:rPr>
              <a:t> capable of various bio-signal acquisition and flexible data processing with state-of-the-art low power circuit design and judicial hardware selection  </a:t>
            </a:r>
          </a:p>
        </p:txBody>
      </p:sp>
      <p:sp>
        <p:nvSpPr>
          <p:cNvPr id="3" name="Slide Number Placeholder 2"/>
          <p:cNvSpPr>
            <a:spLocks noGrp="1"/>
          </p:cNvSpPr>
          <p:nvPr>
            <p:ph type="sldNum" sz="quarter" idx="11"/>
          </p:nvPr>
        </p:nvSpPr>
        <p:spPr/>
        <p:txBody>
          <a:bodyPr/>
          <a:lstStyle/>
          <a:p>
            <a:fld id="{173F9154-291C-425A-A36F-60764B2CA33B}" type="slidenum">
              <a:rPr lang="en-US" smtClean="0"/>
              <a:pPr/>
              <a:t>13</a:t>
            </a:fld>
            <a:endParaRPr lang="en-US" dirty="0"/>
          </a:p>
        </p:txBody>
      </p:sp>
    </p:spTree>
    <p:extLst>
      <p:ext uri="{BB962C8B-B14F-4D97-AF65-F5344CB8AC3E}">
        <p14:creationId xmlns:p14="http://schemas.microsoft.com/office/powerpoint/2010/main" val="365005958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039" y="932922"/>
            <a:ext cx="4108802" cy="3083516"/>
          </a:xfrm>
          <a:prstGeom prst="rect">
            <a:avLst/>
          </a:prstGeom>
        </p:spPr>
      </p:pic>
      <p:sp>
        <p:nvSpPr>
          <p:cNvPr id="14" name="TextBox 13"/>
          <p:cNvSpPr txBox="1"/>
          <p:nvPr/>
        </p:nvSpPr>
        <p:spPr>
          <a:xfrm>
            <a:off x="627645" y="3722405"/>
            <a:ext cx="3563913" cy="369332"/>
          </a:xfrm>
          <a:prstGeom prst="rect">
            <a:avLst/>
          </a:prstGeom>
          <a:noFill/>
        </p:spPr>
        <p:txBody>
          <a:bodyPr wrap="square" rtlCol="0">
            <a:spAutoFit/>
          </a:bodyPr>
          <a:lstStyle/>
          <a:p>
            <a:r>
              <a:rPr lang="en-US" dirty="0" smtClean="0">
                <a:latin typeface="Arial" pitchFamily="34" charset="0"/>
                <a:cs typeface="Arial" pitchFamily="34" charset="0"/>
              </a:rPr>
              <a:t>0         50       100      150      200</a:t>
            </a:r>
            <a:endParaRPr lang="en-US" dirty="0">
              <a:latin typeface="Arial" pitchFamily="34" charset="0"/>
              <a:cs typeface="Arial" pitchFamily="34" charset="0"/>
            </a:endParaRPr>
          </a:p>
        </p:txBody>
      </p:sp>
      <p:sp>
        <p:nvSpPr>
          <p:cNvPr id="16" name="TextBox 15"/>
          <p:cNvSpPr txBox="1"/>
          <p:nvPr/>
        </p:nvSpPr>
        <p:spPr>
          <a:xfrm>
            <a:off x="1524000" y="3959422"/>
            <a:ext cx="1801149" cy="369332"/>
          </a:xfrm>
          <a:prstGeom prst="rect">
            <a:avLst/>
          </a:prstGeom>
          <a:noFill/>
        </p:spPr>
        <p:txBody>
          <a:bodyPr wrap="square" rtlCol="0">
            <a:spAutoFit/>
          </a:bodyPr>
          <a:lstStyle/>
          <a:p>
            <a:r>
              <a:rPr lang="en-US" dirty="0" smtClean="0">
                <a:latin typeface="Arial" pitchFamily="34" charset="0"/>
                <a:cs typeface="Arial" pitchFamily="34" charset="0"/>
              </a:rPr>
              <a:t>Delay (µs)</a:t>
            </a:r>
            <a:endParaRPr lang="en-US" dirty="0">
              <a:latin typeface="Arial" pitchFamily="34" charset="0"/>
              <a:cs typeface="Arial" pitchFamily="34" charset="0"/>
            </a:endParaRPr>
          </a:p>
        </p:txBody>
      </p:sp>
      <p:sp>
        <p:nvSpPr>
          <p:cNvPr id="17" name="TextBox 16"/>
          <p:cNvSpPr txBox="1"/>
          <p:nvPr/>
        </p:nvSpPr>
        <p:spPr>
          <a:xfrm rot="16200000">
            <a:off x="-1111466" y="2225554"/>
            <a:ext cx="2839239" cy="369332"/>
          </a:xfrm>
          <a:prstGeom prst="rect">
            <a:avLst/>
          </a:prstGeom>
          <a:noFill/>
        </p:spPr>
        <p:txBody>
          <a:bodyPr wrap="none" rtlCol="0">
            <a:spAutoFit/>
          </a:bodyPr>
          <a:lstStyle/>
          <a:p>
            <a:r>
              <a:rPr lang="en-US" dirty="0" smtClean="0">
                <a:latin typeface="Arial" pitchFamily="34" charset="0"/>
                <a:cs typeface="Arial" pitchFamily="34" charset="0"/>
              </a:rPr>
              <a:t>Measured Energy/Op (</a:t>
            </a:r>
            <a:r>
              <a:rPr lang="en-US" dirty="0" err="1" smtClean="0">
                <a:latin typeface="Arial" pitchFamily="34" charset="0"/>
                <a:cs typeface="Arial" pitchFamily="34" charset="0"/>
              </a:rPr>
              <a:t>pJ</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3" name="TextBox 2"/>
          <p:cNvSpPr txBox="1"/>
          <p:nvPr/>
        </p:nvSpPr>
        <p:spPr>
          <a:xfrm>
            <a:off x="4114800" y="1121692"/>
            <a:ext cx="5029200" cy="2677656"/>
          </a:xfrm>
          <a:prstGeom prst="rect">
            <a:avLst/>
          </a:prstGeom>
          <a:noFill/>
        </p:spPr>
        <p:txBody>
          <a:bodyPr wrap="square" rtlCol="0">
            <a:spAutoFit/>
          </a:bodyPr>
          <a:lstStyle/>
          <a:p>
            <a:r>
              <a:rPr lang="en-US" sz="2400" b="1" dirty="0" smtClean="0">
                <a:latin typeface="Arial" pitchFamily="34" charset="0"/>
                <a:cs typeface="Arial" pitchFamily="34" charset="0"/>
              </a:rPr>
              <a:t>Accelerators:</a:t>
            </a:r>
          </a:p>
          <a:p>
            <a:pPr marL="285750" indent="-285750">
              <a:buFont typeface="Arial" pitchFamily="34" charset="0"/>
              <a:buChar char="•"/>
            </a:pPr>
            <a:r>
              <a:rPr lang="en-US" sz="2400" dirty="0" smtClean="0">
                <a:latin typeface="Arial" pitchFamily="34" charset="0"/>
                <a:cs typeface="Arial" pitchFamily="34" charset="0"/>
              </a:rPr>
              <a:t>Programmable FIR</a:t>
            </a:r>
          </a:p>
          <a:p>
            <a:pPr marL="285750" indent="-285750">
              <a:buFont typeface="Arial" pitchFamily="34" charset="0"/>
              <a:buChar char="•"/>
            </a:pPr>
            <a:r>
              <a:rPr lang="en-US" sz="2400" dirty="0">
                <a:latin typeface="Arial" pitchFamily="34" charset="0"/>
                <a:cs typeface="Arial" pitchFamily="34" charset="0"/>
              </a:rPr>
              <a:t>H</a:t>
            </a:r>
            <a:r>
              <a:rPr lang="en-US" sz="2400" dirty="0" smtClean="0">
                <a:latin typeface="Arial" pitchFamily="34" charset="0"/>
                <a:cs typeface="Arial" pitchFamily="34" charset="0"/>
              </a:rPr>
              <a:t>eart rate (R-R) extraction</a:t>
            </a:r>
          </a:p>
          <a:p>
            <a:pPr marL="285750" indent="-285750">
              <a:buFont typeface="Arial" pitchFamily="34" charset="0"/>
              <a:buChar char="•"/>
            </a:pPr>
            <a:r>
              <a:rPr lang="en-US" sz="2400" dirty="0">
                <a:latin typeface="Arial" pitchFamily="34" charset="0"/>
                <a:cs typeface="Arial" pitchFamily="34" charset="0"/>
              </a:rPr>
              <a:t>Atrial Fibrillation (</a:t>
            </a:r>
            <a:r>
              <a:rPr lang="en-US" sz="2400" dirty="0" err="1" smtClean="0">
                <a:latin typeface="Arial" pitchFamily="34" charset="0"/>
                <a:cs typeface="Arial" pitchFamily="34" charset="0"/>
              </a:rPr>
              <a:t>AFib</a:t>
            </a:r>
            <a:r>
              <a:rPr lang="en-US" sz="2400" dirty="0" smtClean="0">
                <a:latin typeface="Arial" pitchFamily="34" charset="0"/>
                <a:cs typeface="Arial" pitchFamily="34" charset="0"/>
              </a:rPr>
              <a:t>) detection</a:t>
            </a:r>
          </a:p>
          <a:p>
            <a:pPr marL="285750" indent="-285750">
              <a:buFont typeface="Arial" pitchFamily="34" charset="0"/>
              <a:buChar char="•"/>
            </a:pPr>
            <a:r>
              <a:rPr lang="en-US" sz="2400" dirty="0" smtClean="0">
                <a:latin typeface="Arial" pitchFamily="34" charset="0"/>
                <a:cs typeface="Arial" pitchFamily="34" charset="0"/>
              </a:rPr>
              <a:t>Band energy envelope detection</a:t>
            </a:r>
          </a:p>
          <a:p>
            <a:pPr marL="285750" indent="-285750">
              <a:buFont typeface="Arial" pitchFamily="34" charset="0"/>
              <a:buChar char="•"/>
            </a:pPr>
            <a:r>
              <a:rPr lang="en-US" sz="2400" dirty="0">
                <a:latin typeface="Arial" pitchFamily="34" charset="0"/>
                <a:cs typeface="Arial" pitchFamily="34" charset="0"/>
              </a:rPr>
              <a:t>Direct memory access (DMA</a:t>
            </a:r>
            <a:r>
              <a:rPr lang="en-US" sz="2400" dirty="0" smtClean="0">
                <a:latin typeface="Arial" pitchFamily="34" charset="0"/>
                <a:cs typeface="Arial" pitchFamily="34" charset="0"/>
              </a:rPr>
              <a:t>)</a:t>
            </a:r>
          </a:p>
          <a:p>
            <a:pPr marL="285750" indent="-285750">
              <a:buFont typeface="Arial" pitchFamily="34" charset="0"/>
              <a:buChar char="•"/>
            </a:pPr>
            <a:r>
              <a:rPr lang="en-US" sz="2400" dirty="0" err="1" smtClean="0">
                <a:latin typeface="Arial" pitchFamily="34" charset="0"/>
                <a:cs typeface="Arial" pitchFamily="34" charset="0"/>
              </a:rPr>
              <a:t>Packetizer</a:t>
            </a:r>
            <a:endParaRPr lang="en-US" sz="2400" dirty="0" smtClean="0">
              <a:latin typeface="Arial" pitchFamily="34" charset="0"/>
              <a:cs typeface="Arial" pitchFamily="34" charset="0"/>
            </a:endParaRPr>
          </a:p>
        </p:txBody>
      </p:sp>
      <p:sp>
        <p:nvSpPr>
          <p:cNvPr id="19" name="TextBox 18"/>
          <p:cNvSpPr txBox="1"/>
          <p:nvPr/>
        </p:nvSpPr>
        <p:spPr>
          <a:xfrm>
            <a:off x="2304764" y="4165805"/>
            <a:ext cx="4781836"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Energy Efficiency / Sample</a:t>
            </a:r>
            <a:endParaRPr lang="en-US" sz="2400" b="1" dirty="0">
              <a:latin typeface="Arial" pitchFamily="34" charset="0"/>
              <a:cs typeface="Arial" pitchFamily="34" charset="0"/>
            </a:endParaRPr>
          </a:p>
        </p:txBody>
      </p:sp>
      <p:sp>
        <p:nvSpPr>
          <p:cNvPr id="20" name="Freeform 19"/>
          <p:cNvSpPr/>
          <p:nvPr/>
        </p:nvSpPr>
        <p:spPr>
          <a:xfrm>
            <a:off x="7405500" y="4915032"/>
            <a:ext cx="81915" cy="251460"/>
          </a:xfrm>
          <a:custGeom>
            <a:avLst/>
            <a:gdLst>
              <a:gd name="connsiteX0" fmla="*/ 0 w 81915"/>
              <a:gd name="connsiteY0" fmla="*/ 0 h 251460"/>
              <a:gd name="connsiteX1" fmla="*/ 80010 w 81915"/>
              <a:gd name="connsiteY1" fmla="*/ 137160 h 251460"/>
              <a:gd name="connsiteX2" fmla="*/ 11430 w 81915"/>
              <a:gd name="connsiteY2" fmla="*/ 251460 h 251460"/>
            </a:gdLst>
            <a:ahLst/>
            <a:cxnLst>
              <a:cxn ang="0">
                <a:pos x="connsiteX0" y="connsiteY0"/>
              </a:cxn>
              <a:cxn ang="0">
                <a:pos x="connsiteX1" y="connsiteY1"/>
              </a:cxn>
              <a:cxn ang="0">
                <a:pos x="connsiteX2" y="connsiteY2"/>
              </a:cxn>
            </a:cxnLst>
            <a:rect l="l" t="t" r="r" b="b"/>
            <a:pathLst>
              <a:path w="81915" h="251460">
                <a:moveTo>
                  <a:pt x="0" y="0"/>
                </a:moveTo>
                <a:cubicBezTo>
                  <a:pt x="39052" y="47625"/>
                  <a:pt x="78105" y="95250"/>
                  <a:pt x="80010" y="137160"/>
                </a:cubicBezTo>
                <a:cubicBezTo>
                  <a:pt x="81915" y="179070"/>
                  <a:pt x="46672" y="215265"/>
                  <a:pt x="11430" y="25146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b="1" dirty="0">
              <a:latin typeface="Arial" pitchFamily="34" charset="0"/>
              <a:cs typeface="Arial" pitchFamily="34" charset="0"/>
            </a:endParaRPr>
          </a:p>
        </p:txBody>
      </p:sp>
      <p:sp>
        <p:nvSpPr>
          <p:cNvPr id="21" name="TextBox 20"/>
          <p:cNvSpPr txBox="1"/>
          <p:nvPr/>
        </p:nvSpPr>
        <p:spPr>
          <a:xfrm>
            <a:off x="7636397" y="4840618"/>
            <a:ext cx="741165" cy="400110"/>
          </a:xfrm>
          <a:prstGeom prst="rect">
            <a:avLst/>
          </a:prstGeom>
          <a:noFill/>
        </p:spPr>
        <p:txBody>
          <a:bodyPr wrap="none" rtlCol="0">
            <a:spAutoFit/>
          </a:bodyPr>
          <a:lstStyle/>
          <a:p>
            <a:r>
              <a:rPr lang="en-US" sz="2000" b="1" dirty="0" smtClean="0">
                <a:solidFill>
                  <a:srgbClr val="FF0000"/>
                </a:solidFill>
                <a:latin typeface="Arial" pitchFamily="34" charset="0"/>
                <a:cs typeface="Arial" pitchFamily="34" charset="0"/>
              </a:rPr>
              <a:t>110x</a:t>
            </a:r>
            <a:endParaRPr lang="en-US" sz="2000" b="1" dirty="0">
              <a:solidFill>
                <a:srgbClr val="FF0000"/>
              </a:solidFill>
              <a:latin typeface="Arial" pitchFamily="34" charset="0"/>
              <a:cs typeface="Arial" pitchFamily="34" charset="0"/>
            </a:endParaRPr>
          </a:p>
        </p:txBody>
      </p:sp>
      <p:sp>
        <p:nvSpPr>
          <p:cNvPr id="22" name="Freeform 21"/>
          <p:cNvSpPr/>
          <p:nvPr/>
        </p:nvSpPr>
        <p:spPr>
          <a:xfrm>
            <a:off x="7420740" y="5600832"/>
            <a:ext cx="81915" cy="251460"/>
          </a:xfrm>
          <a:custGeom>
            <a:avLst/>
            <a:gdLst>
              <a:gd name="connsiteX0" fmla="*/ 0 w 81915"/>
              <a:gd name="connsiteY0" fmla="*/ 0 h 251460"/>
              <a:gd name="connsiteX1" fmla="*/ 80010 w 81915"/>
              <a:gd name="connsiteY1" fmla="*/ 137160 h 251460"/>
              <a:gd name="connsiteX2" fmla="*/ 11430 w 81915"/>
              <a:gd name="connsiteY2" fmla="*/ 251460 h 251460"/>
            </a:gdLst>
            <a:ahLst/>
            <a:cxnLst>
              <a:cxn ang="0">
                <a:pos x="connsiteX0" y="connsiteY0"/>
              </a:cxn>
              <a:cxn ang="0">
                <a:pos x="connsiteX1" y="connsiteY1"/>
              </a:cxn>
              <a:cxn ang="0">
                <a:pos x="connsiteX2" y="connsiteY2"/>
              </a:cxn>
            </a:cxnLst>
            <a:rect l="l" t="t" r="r" b="b"/>
            <a:pathLst>
              <a:path w="81915" h="251460">
                <a:moveTo>
                  <a:pt x="0" y="0"/>
                </a:moveTo>
                <a:cubicBezTo>
                  <a:pt x="39052" y="47625"/>
                  <a:pt x="78105" y="95250"/>
                  <a:pt x="80010" y="137160"/>
                </a:cubicBezTo>
                <a:cubicBezTo>
                  <a:pt x="81915" y="179070"/>
                  <a:pt x="46672" y="215265"/>
                  <a:pt x="11430" y="25146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b="1">
              <a:latin typeface="Arial" pitchFamily="34" charset="0"/>
              <a:cs typeface="Arial" pitchFamily="34" charset="0"/>
            </a:endParaRPr>
          </a:p>
        </p:txBody>
      </p:sp>
      <p:sp>
        <p:nvSpPr>
          <p:cNvPr id="23" name="TextBox 22"/>
          <p:cNvSpPr txBox="1"/>
          <p:nvPr/>
        </p:nvSpPr>
        <p:spPr>
          <a:xfrm>
            <a:off x="7636397" y="5526418"/>
            <a:ext cx="898003" cy="400110"/>
          </a:xfrm>
          <a:prstGeom prst="rect">
            <a:avLst/>
          </a:prstGeom>
          <a:noFill/>
        </p:spPr>
        <p:txBody>
          <a:bodyPr wrap="none" rtlCol="0">
            <a:spAutoFit/>
          </a:bodyPr>
          <a:lstStyle/>
          <a:p>
            <a:r>
              <a:rPr lang="en-US" sz="2000" b="1" dirty="0" smtClean="0">
                <a:solidFill>
                  <a:srgbClr val="FF0000"/>
                </a:solidFill>
                <a:latin typeface="Arial" pitchFamily="34" charset="0"/>
                <a:cs typeface="Arial" pitchFamily="34" charset="0"/>
              </a:rPr>
              <a:t>6800x</a:t>
            </a:r>
            <a:endParaRPr lang="en-US" sz="2000" b="1" dirty="0">
              <a:solidFill>
                <a:srgbClr val="FF0000"/>
              </a:solidFill>
              <a:latin typeface="Arial" pitchFamily="34" charset="0"/>
              <a:cs typeface="Arial" pitchFamily="34" charset="0"/>
            </a:endParaRPr>
          </a:p>
        </p:txBody>
      </p:sp>
      <p:sp>
        <p:nvSpPr>
          <p:cNvPr id="24" name="Freeform 23"/>
          <p:cNvSpPr/>
          <p:nvPr/>
        </p:nvSpPr>
        <p:spPr>
          <a:xfrm>
            <a:off x="7401690" y="6343722"/>
            <a:ext cx="81915" cy="251460"/>
          </a:xfrm>
          <a:custGeom>
            <a:avLst/>
            <a:gdLst>
              <a:gd name="connsiteX0" fmla="*/ 0 w 81915"/>
              <a:gd name="connsiteY0" fmla="*/ 0 h 251460"/>
              <a:gd name="connsiteX1" fmla="*/ 80010 w 81915"/>
              <a:gd name="connsiteY1" fmla="*/ 137160 h 251460"/>
              <a:gd name="connsiteX2" fmla="*/ 11430 w 81915"/>
              <a:gd name="connsiteY2" fmla="*/ 251460 h 251460"/>
            </a:gdLst>
            <a:ahLst/>
            <a:cxnLst>
              <a:cxn ang="0">
                <a:pos x="connsiteX0" y="connsiteY0"/>
              </a:cxn>
              <a:cxn ang="0">
                <a:pos x="connsiteX1" y="connsiteY1"/>
              </a:cxn>
              <a:cxn ang="0">
                <a:pos x="connsiteX2" y="connsiteY2"/>
              </a:cxn>
            </a:cxnLst>
            <a:rect l="l" t="t" r="r" b="b"/>
            <a:pathLst>
              <a:path w="81915" h="251460">
                <a:moveTo>
                  <a:pt x="0" y="0"/>
                </a:moveTo>
                <a:cubicBezTo>
                  <a:pt x="39052" y="47625"/>
                  <a:pt x="78105" y="95250"/>
                  <a:pt x="80010" y="137160"/>
                </a:cubicBezTo>
                <a:cubicBezTo>
                  <a:pt x="81915" y="179070"/>
                  <a:pt x="46672" y="215265"/>
                  <a:pt x="11430" y="25146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b="1">
              <a:latin typeface="Arial" pitchFamily="34" charset="0"/>
              <a:cs typeface="Arial" pitchFamily="34" charset="0"/>
            </a:endParaRPr>
          </a:p>
        </p:txBody>
      </p:sp>
      <p:sp>
        <p:nvSpPr>
          <p:cNvPr id="25" name="TextBox 24"/>
          <p:cNvSpPr txBox="1"/>
          <p:nvPr/>
        </p:nvSpPr>
        <p:spPr>
          <a:xfrm>
            <a:off x="7636397" y="6269308"/>
            <a:ext cx="898003" cy="400110"/>
          </a:xfrm>
          <a:prstGeom prst="rect">
            <a:avLst/>
          </a:prstGeom>
          <a:noFill/>
        </p:spPr>
        <p:txBody>
          <a:bodyPr wrap="none" rtlCol="0">
            <a:spAutoFit/>
          </a:bodyPr>
          <a:lstStyle/>
          <a:p>
            <a:r>
              <a:rPr lang="en-US" sz="2000" b="1" dirty="0" smtClean="0">
                <a:solidFill>
                  <a:srgbClr val="FF0000"/>
                </a:solidFill>
                <a:latin typeface="Arial" pitchFamily="34" charset="0"/>
                <a:cs typeface="Arial" pitchFamily="34" charset="0"/>
              </a:rPr>
              <a:t>4000x</a:t>
            </a:r>
            <a:endParaRPr lang="en-US" sz="2000" b="1" dirty="0">
              <a:solidFill>
                <a:srgbClr val="FF0000"/>
              </a:solidFill>
              <a:latin typeface="Arial" pitchFamily="34" charset="0"/>
              <a:cs typeface="Arial" pitchFamily="34" charset="0"/>
            </a:endParaRPr>
          </a:p>
        </p:txBody>
      </p:sp>
      <p:sp>
        <p:nvSpPr>
          <p:cNvPr id="4" name="TextBox 3"/>
          <p:cNvSpPr txBox="1"/>
          <p:nvPr/>
        </p:nvSpPr>
        <p:spPr>
          <a:xfrm>
            <a:off x="454720" y="3492016"/>
            <a:ext cx="312906" cy="369332"/>
          </a:xfrm>
          <a:prstGeom prst="rect">
            <a:avLst/>
          </a:prstGeom>
          <a:noFill/>
        </p:spPr>
        <p:txBody>
          <a:bodyPr wrap="none" rtlCol="0">
            <a:spAutoFit/>
          </a:bodyPr>
          <a:lstStyle/>
          <a:p>
            <a:r>
              <a:rPr lang="en-US" dirty="0" smtClean="0">
                <a:latin typeface="Arial" pitchFamily="34" charset="0"/>
                <a:cs typeface="Arial" pitchFamily="34" charset="0"/>
              </a:rPr>
              <a:t>0</a:t>
            </a:r>
            <a:endParaRPr lang="en-US" dirty="0">
              <a:latin typeface="Arial" pitchFamily="34" charset="0"/>
              <a:cs typeface="Arial" pitchFamily="34" charset="0"/>
            </a:endParaRPr>
          </a:p>
        </p:txBody>
      </p:sp>
      <p:sp>
        <p:nvSpPr>
          <p:cNvPr id="26" name="TextBox 25"/>
          <p:cNvSpPr txBox="1"/>
          <p:nvPr/>
        </p:nvSpPr>
        <p:spPr>
          <a:xfrm>
            <a:off x="454720" y="2857500"/>
            <a:ext cx="312906" cy="369332"/>
          </a:xfrm>
          <a:prstGeom prst="rect">
            <a:avLst/>
          </a:prstGeom>
          <a:noFill/>
        </p:spPr>
        <p:txBody>
          <a:bodyPr wrap="none" rtlCol="0">
            <a:spAutoFit/>
          </a:bodyPr>
          <a:lstStyle/>
          <a:p>
            <a:r>
              <a:rPr lang="en-US" dirty="0" smtClean="0">
                <a:latin typeface="Arial" pitchFamily="34" charset="0"/>
                <a:cs typeface="Arial" pitchFamily="34" charset="0"/>
              </a:rPr>
              <a:t>1</a:t>
            </a:r>
            <a:endParaRPr lang="en-US" dirty="0">
              <a:latin typeface="Arial" pitchFamily="34" charset="0"/>
              <a:cs typeface="Arial" pitchFamily="34" charset="0"/>
            </a:endParaRPr>
          </a:p>
        </p:txBody>
      </p:sp>
      <p:sp>
        <p:nvSpPr>
          <p:cNvPr id="27" name="TextBox 26"/>
          <p:cNvSpPr txBox="1"/>
          <p:nvPr/>
        </p:nvSpPr>
        <p:spPr>
          <a:xfrm>
            <a:off x="454720" y="2225554"/>
            <a:ext cx="312906" cy="369332"/>
          </a:xfrm>
          <a:prstGeom prst="rect">
            <a:avLst/>
          </a:prstGeom>
          <a:noFill/>
        </p:spPr>
        <p:txBody>
          <a:bodyPr wrap="none" rtlCol="0">
            <a:spAutoFit/>
          </a:bodyPr>
          <a:lstStyle/>
          <a:p>
            <a:r>
              <a:rPr lang="en-US" dirty="0">
                <a:latin typeface="Arial" pitchFamily="34" charset="0"/>
                <a:cs typeface="Arial" pitchFamily="34" charset="0"/>
              </a:rPr>
              <a:t>2</a:t>
            </a:r>
          </a:p>
        </p:txBody>
      </p:sp>
      <p:sp>
        <p:nvSpPr>
          <p:cNvPr id="28" name="TextBox 27"/>
          <p:cNvSpPr txBox="1"/>
          <p:nvPr/>
        </p:nvSpPr>
        <p:spPr>
          <a:xfrm>
            <a:off x="454720" y="1587500"/>
            <a:ext cx="312906" cy="369332"/>
          </a:xfrm>
          <a:prstGeom prst="rect">
            <a:avLst/>
          </a:prstGeom>
          <a:noFill/>
        </p:spPr>
        <p:txBody>
          <a:bodyPr wrap="none" rtlCol="0">
            <a:spAutoFit/>
          </a:bodyPr>
          <a:lstStyle/>
          <a:p>
            <a:r>
              <a:rPr lang="en-US" dirty="0">
                <a:latin typeface="Arial" pitchFamily="34" charset="0"/>
                <a:cs typeface="Arial" pitchFamily="34" charset="0"/>
              </a:rPr>
              <a:t>3</a:t>
            </a:r>
          </a:p>
        </p:txBody>
      </p:sp>
      <p:sp>
        <p:nvSpPr>
          <p:cNvPr id="29" name="TextBox 28"/>
          <p:cNvSpPr txBox="1"/>
          <p:nvPr/>
        </p:nvSpPr>
        <p:spPr>
          <a:xfrm>
            <a:off x="454720" y="952500"/>
            <a:ext cx="312906" cy="369332"/>
          </a:xfrm>
          <a:prstGeom prst="rect">
            <a:avLst/>
          </a:prstGeom>
          <a:noFill/>
        </p:spPr>
        <p:txBody>
          <a:bodyPr wrap="none" rtlCol="0">
            <a:spAutoFit/>
          </a:bodyPr>
          <a:lstStyle/>
          <a:p>
            <a:r>
              <a:rPr lang="en-US" dirty="0">
                <a:latin typeface="Arial" pitchFamily="34" charset="0"/>
                <a:cs typeface="Arial" pitchFamily="34" charset="0"/>
              </a:rPr>
              <a:t>4</a:t>
            </a:r>
          </a:p>
        </p:txBody>
      </p:sp>
      <p:graphicFrame>
        <p:nvGraphicFramePr>
          <p:cNvPr id="30" name="Table 29"/>
          <p:cNvGraphicFramePr>
            <a:graphicFrameLocks noGrp="1"/>
          </p:cNvGraphicFramePr>
          <p:nvPr>
            <p:extLst>
              <p:ext uri="{D42A27DB-BD31-4B8C-83A1-F6EECF244321}">
                <p14:modId xmlns:p14="http://schemas.microsoft.com/office/powerpoint/2010/main" val="3895560220"/>
              </p:ext>
            </p:extLst>
          </p:nvPr>
        </p:nvGraphicFramePr>
        <p:xfrm>
          <a:off x="1612700" y="4648200"/>
          <a:ext cx="5702500" cy="2194560"/>
        </p:xfrm>
        <a:graphic>
          <a:graphicData uri="http://schemas.openxmlformats.org/drawingml/2006/table">
            <a:tbl>
              <a:tblPr firstRow="1" firstCol="1" bandRow="1">
                <a:tableStyleId>{5C22544A-7EE6-4342-B048-85BDC9FD1C3A}</a:tableStyleId>
              </a:tblPr>
              <a:tblGrid>
                <a:gridCol w="1846082"/>
                <a:gridCol w="1928209"/>
                <a:gridCol w="1928209"/>
              </a:tblGrid>
              <a:tr h="356128">
                <a:tc rowSpan="2">
                  <a:txBody>
                    <a:bodyPr/>
                    <a:lstStyle/>
                    <a:p>
                      <a:pPr marL="0" marR="0" algn="ctr">
                        <a:spcBef>
                          <a:spcPts val="0"/>
                        </a:spcBef>
                        <a:spcAft>
                          <a:spcPts val="0"/>
                        </a:spcAft>
                      </a:pPr>
                      <a:r>
                        <a:rPr lang="en-US" sz="2400" kern="0" dirty="0">
                          <a:effectLst/>
                          <a:latin typeface="Arial" pitchFamily="34" charset="0"/>
                          <a:cs typeface="Arial" pitchFamily="34" charset="0"/>
                        </a:rPr>
                        <a:t>30 Tap FIR</a:t>
                      </a:r>
                      <a:endParaRPr lang="en-US" sz="2400" kern="50" dirty="0">
                        <a:solidFill>
                          <a:schemeClr val="bg1"/>
                        </a:solidFill>
                        <a:effectLst/>
                        <a:latin typeface="Arial" pitchFamily="34" charset="0"/>
                        <a:ea typeface="Arial Unicode MS"/>
                        <a:cs typeface="Arial" pitchFamily="34" charset="0"/>
                      </a:endParaRPr>
                    </a:p>
                  </a:txBody>
                  <a:tcPr marL="68580" marR="68580" marT="0" marB="0" anchor="ctr"/>
                </a:tc>
                <a:tc>
                  <a:txBody>
                    <a:bodyPr/>
                    <a:lstStyle/>
                    <a:p>
                      <a:pPr marL="0" marR="0" algn="ctr">
                        <a:spcBef>
                          <a:spcPts val="0"/>
                        </a:spcBef>
                        <a:spcAft>
                          <a:spcPts val="0"/>
                        </a:spcAft>
                      </a:pPr>
                      <a:r>
                        <a:rPr lang="en-US" sz="2400" b="0" kern="0" dirty="0">
                          <a:solidFill>
                            <a:schemeClr val="tx1"/>
                          </a:solidFill>
                          <a:effectLst/>
                          <a:latin typeface="Arial" pitchFamily="34" charset="0"/>
                          <a:cs typeface="Arial" pitchFamily="34" charset="0"/>
                        </a:rPr>
                        <a:t>MCU</a:t>
                      </a:r>
                      <a:endParaRPr lang="en-US" sz="2400" b="0" kern="50" dirty="0">
                        <a:solidFill>
                          <a:schemeClr val="tx1"/>
                        </a:solidFill>
                        <a:effectLst/>
                        <a:latin typeface="Arial" pitchFamily="34" charset="0"/>
                        <a:ea typeface="Arial Unicode MS"/>
                        <a:cs typeface="Arial" pitchFamily="34" charset="0"/>
                      </a:endParaRPr>
                    </a:p>
                  </a:txBody>
                  <a:tcPr marL="68580" marR="68580" marT="0" marB="0" anchor="b">
                    <a:solidFill>
                      <a:schemeClr val="accent6">
                        <a:lumMod val="20000"/>
                        <a:lumOff val="80000"/>
                      </a:schemeClr>
                    </a:solidFill>
                  </a:tcPr>
                </a:tc>
                <a:tc>
                  <a:txBody>
                    <a:bodyPr/>
                    <a:lstStyle/>
                    <a:p>
                      <a:pPr marL="0" marR="0" algn="ctr">
                        <a:spcBef>
                          <a:spcPts val="0"/>
                        </a:spcBef>
                        <a:spcAft>
                          <a:spcPts val="0"/>
                        </a:spcAft>
                      </a:pPr>
                      <a:r>
                        <a:rPr lang="en-US" sz="2400" b="0" kern="0" dirty="0">
                          <a:solidFill>
                            <a:schemeClr val="tx1"/>
                          </a:solidFill>
                          <a:effectLst/>
                          <a:latin typeface="Arial" pitchFamily="34" charset="0"/>
                          <a:cs typeface="Arial" pitchFamily="34" charset="0"/>
                        </a:rPr>
                        <a:t>6.3 nJ</a:t>
                      </a:r>
                      <a:endParaRPr lang="en-US" sz="2400" b="0" kern="50" dirty="0">
                        <a:solidFill>
                          <a:schemeClr val="tx1"/>
                        </a:solidFill>
                        <a:effectLst/>
                        <a:latin typeface="Arial" pitchFamily="34" charset="0"/>
                        <a:ea typeface="Arial Unicode MS"/>
                        <a:cs typeface="Arial" pitchFamily="34" charset="0"/>
                      </a:endParaRPr>
                    </a:p>
                  </a:txBody>
                  <a:tcPr marL="68580" marR="68580" marT="0" marB="0" anchor="b">
                    <a:solidFill>
                      <a:schemeClr val="accent6">
                        <a:lumMod val="20000"/>
                        <a:lumOff val="80000"/>
                      </a:schemeClr>
                    </a:solidFill>
                  </a:tcPr>
                </a:tc>
              </a:tr>
              <a:tr h="356128">
                <a:tc vMerge="1">
                  <a:txBody>
                    <a:bodyPr/>
                    <a:lstStyle/>
                    <a:p>
                      <a:endParaRPr lang="en-US" dirty="0"/>
                    </a:p>
                  </a:txBody>
                  <a:tcPr/>
                </a:tc>
                <a:tc>
                  <a:txBody>
                    <a:bodyPr/>
                    <a:lstStyle/>
                    <a:p>
                      <a:pPr marL="0" marR="0" algn="ctr">
                        <a:spcBef>
                          <a:spcPts val="0"/>
                        </a:spcBef>
                        <a:spcAft>
                          <a:spcPts val="0"/>
                        </a:spcAft>
                      </a:pPr>
                      <a:r>
                        <a:rPr lang="en-US" sz="2400" kern="0" dirty="0" err="1">
                          <a:effectLst/>
                          <a:latin typeface="Arial" pitchFamily="34" charset="0"/>
                          <a:cs typeface="Arial" pitchFamily="34" charset="0"/>
                        </a:rPr>
                        <a:t>Accel</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c>
                  <a:txBody>
                    <a:bodyPr/>
                    <a:lstStyle/>
                    <a:p>
                      <a:pPr marL="0" marR="0" algn="ctr">
                        <a:spcBef>
                          <a:spcPts val="0"/>
                        </a:spcBef>
                        <a:spcAft>
                          <a:spcPts val="0"/>
                        </a:spcAft>
                      </a:pPr>
                      <a:r>
                        <a:rPr lang="en-US" sz="2400" kern="0" dirty="0" smtClean="0">
                          <a:effectLst/>
                          <a:latin typeface="Arial" pitchFamily="34" charset="0"/>
                          <a:cs typeface="Arial" pitchFamily="34" charset="0"/>
                        </a:rPr>
                        <a:t>57.6 </a:t>
                      </a:r>
                      <a:r>
                        <a:rPr lang="en-US" sz="2400" kern="0" dirty="0" err="1" smtClean="0">
                          <a:effectLst/>
                          <a:latin typeface="Arial" pitchFamily="34" charset="0"/>
                          <a:cs typeface="Arial" pitchFamily="34" charset="0"/>
                        </a:rPr>
                        <a:t>pJ</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r>
              <a:tr h="356128">
                <a:tc rowSpan="2">
                  <a:txBody>
                    <a:bodyPr/>
                    <a:lstStyle/>
                    <a:p>
                      <a:pPr marL="0" marR="0" algn="ctr">
                        <a:spcBef>
                          <a:spcPts val="0"/>
                        </a:spcBef>
                        <a:spcAft>
                          <a:spcPts val="0"/>
                        </a:spcAft>
                      </a:pPr>
                      <a:r>
                        <a:rPr lang="en-US" sz="2400" kern="0" dirty="0" err="1" smtClean="0">
                          <a:effectLst/>
                          <a:latin typeface="Arial" pitchFamily="34" charset="0"/>
                          <a:cs typeface="Arial" pitchFamily="34" charset="0"/>
                        </a:rPr>
                        <a:t>Env</a:t>
                      </a:r>
                      <a:r>
                        <a:rPr lang="en-US" sz="2400" kern="0" dirty="0" smtClean="0">
                          <a:effectLst/>
                          <a:latin typeface="Arial" pitchFamily="34" charset="0"/>
                          <a:cs typeface="Arial" pitchFamily="34" charset="0"/>
                        </a:rPr>
                        <a:t>. </a:t>
                      </a:r>
                      <a:r>
                        <a:rPr lang="en-US" sz="2400" kern="0" dirty="0">
                          <a:effectLst/>
                          <a:latin typeface="Arial" pitchFamily="34" charset="0"/>
                          <a:cs typeface="Arial" pitchFamily="34" charset="0"/>
                        </a:rPr>
                        <a:t>Detect</a:t>
                      </a:r>
                      <a:endParaRPr lang="en-US" sz="2400" kern="50" dirty="0">
                        <a:solidFill>
                          <a:schemeClr val="bg1"/>
                        </a:solidFill>
                        <a:effectLst/>
                        <a:latin typeface="Arial" pitchFamily="34" charset="0"/>
                        <a:ea typeface="Arial Unicode MS"/>
                        <a:cs typeface="Arial" pitchFamily="34" charset="0"/>
                      </a:endParaRPr>
                    </a:p>
                  </a:txBody>
                  <a:tcPr marL="68580" marR="68580" marT="0" marB="0" anchor="ctr"/>
                </a:tc>
                <a:tc>
                  <a:txBody>
                    <a:bodyPr/>
                    <a:lstStyle/>
                    <a:p>
                      <a:pPr marL="0" marR="0" algn="ctr">
                        <a:spcBef>
                          <a:spcPts val="0"/>
                        </a:spcBef>
                        <a:spcAft>
                          <a:spcPts val="0"/>
                        </a:spcAft>
                      </a:pPr>
                      <a:r>
                        <a:rPr lang="en-US" sz="2400" kern="0" dirty="0">
                          <a:effectLst/>
                          <a:latin typeface="Arial" pitchFamily="34" charset="0"/>
                          <a:cs typeface="Arial" pitchFamily="34" charset="0"/>
                        </a:rPr>
                        <a:t>MCU</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c>
                  <a:txBody>
                    <a:bodyPr/>
                    <a:lstStyle/>
                    <a:p>
                      <a:pPr marL="0" marR="0" algn="ctr">
                        <a:spcBef>
                          <a:spcPts val="0"/>
                        </a:spcBef>
                        <a:spcAft>
                          <a:spcPts val="0"/>
                        </a:spcAft>
                      </a:pPr>
                      <a:r>
                        <a:rPr lang="en-US" sz="2400" kern="0" dirty="0" smtClean="0">
                          <a:effectLst/>
                          <a:latin typeface="Arial" pitchFamily="34" charset="0"/>
                          <a:cs typeface="Arial" pitchFamily="34" charset="0"/>
                        </a:rPr>
                        <a:t>3.6 nJ</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r>
              <a:tr h="356128">
                <a:tc vMerge="1">
                  <a:txBody>
                    <a:bodyPr/>
                    <a:lstStyle/>
                    <a:p>
                      <a:endParaRPr lang="en-US"/>
                    </a:p>
                  </a:txBody>
                  <a:tcPr/>
                </a:tc>
                <a:tc>
                  <a:txBody>
                    <a:bodyPr/>
                    <a:lstStyle/>
                    <a:p>
                      <a:pPr marL="0" marR="0" algn="ctr">
                        <a:spcBef>
                          <a:spcPts val="0"/>
                        </a:spcBef>
                        <a:spcAft>
                          <a:spcPts val="0"/>
                        </a:spcAft>
                      </a:pPr>
                      <a:r>
                        <a:rPr lang="en-US" sz="2400" kern="0" dirty="0" err="1">
                          <a:effectLst/>
                          <a:latin typeface="Arial" pitchFamily="34" charset="0"/>
                          <a:cs typeface="Arial" pitchFamily="34" charset="0"/>
                        </a:rPr>
                        <a:t>Accel</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c>
                  <a:txBody>
                    <a:bodyPr/>
                    <a:lstStyle/>
                    <a:p>
                      <a:pPr marL="0" marR="0" algn="ctr">
                        <a:spcBef>
                          <a:spcPts val="0"/>
                        </a:spcBef>
                        <a:spcAft>
                          <a:spcPts val="0"/>
                        </a:spcAft>
                      </a:pPr>
                      <a:r>
                        <a:rPr lang="en-US" sz="2400" kern="0" dirty="0" smtClean="0">
                          <a:effectLst/>
                          <a:latin typeface="Arial" pitchFamily="34" charset="0"/>
                          <a:cs typeface="Arial" pitchFamily="34" charset="0"/>
                        </a:rPr>
                        <a:t>530 </a:t>
                      </a:r>
                      <a:r>
                        <a:rPr lang="en-US" sz="2400" kern="0" dirty="0" err="1" smtClean="0">
                          <a:effectLst/>
                          <a:latin typeface="Arial" pitchFamily="34" charset="0"/>
                          <a:cs typeface="Arial" pitchFamily="34" charset="0"/>
                        </a:rPr>
                        <a:t>fJ</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r>
              <a:tr h="356128">
                <a:tc rowSpan="2">
                  <a:txBody>
                    <a:bodyPr/>
                    <a:lstStyle/>
                    <a:p>
                      <a:pPr marL="0" marR="0" algn="ctr">
                        <a:spcBef>
                          <a:spcPts val="0"/>
                        </a:spcBef>
                        <a:spcAft>
                          <a:spcPts val="0"/>
                        </a:spcAft>
                      </a:pPr>
                      <a:r>
                        <a:rPr lang="en-US" sz="2400" kern="0" dirty="0" smtClean="0">
                          <a:effectLst/>
                          <a:latin typeface="Arial" pitchFamily="34" charset="0"/>
                          <a:cs typeface="Arial" pitchFamily="34" charset="0"/>
                        </a:rPr>
                        <a:t>R-R </a:t>
                      </a:r>
                      <a:r>
                        <a:rPr lang="en-US" sz="2400" kern="0" dirty="0">
                          <a:effectLst/>
                          <a:latin typeface="Arial" pitchFamily="34" charset="0"/>
                          <a:cs typeface="Arial" pitchFamily="34" charset="0"/>
                        </a:rPr>
                        <a:t>Extract</a:t>
                      </a:r>
                      <a:endParaRPr lang="en-US" sz="2400" kern="50" dirty="0">
                        <a:solidFill>
                          <a:schemeClr val="bg1"/>
                        </a:solidFill>
                        <a:effectLst/>
                        <a:latin typeface="Arial" pitchFamily="34" charset="0"/>
                        <a:ea typeface="Arial Unicode MS"/>
                        <a:cs typeface="Arial" pitchFamily="34" charset="0"/>
                      </a:endParaRPr>
                    </a:p>
                  </a:txBody>
                  <a:tcPr marL="68580" marR="68580" marT="0" marB="0" anchor="ctr"/>
                </a:tc>
                <a:tc>
                  <a:txBody>
                    <a:bodyPr/>
                    <a:lstStyle/>
                    <a:p>
                      <a:pPr marL="0" marR="0" algn="ctr">
                        <a:spcBef>
                          <a:spcPts val="0"/>
                        </a:spcBef>
                        <a:spcAft>
                          <a:spcPts val="0"/>
                        </a:spcAft>
                      </a:pPr>
                      <a:r>
                        <a:rPr lang="en-US" sz="2400" kern="0" dirty="0">
                          <a:effectLst/>
                          <a:latin typeface="Arial" pitchFamily="34" charset="0"/>
                          <a:cs typeface="Arial" pitchFamily="34" charset="0"/>
                        </a:rPr>
                        <a:t>MCU</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c>
                  <a:txBody>
                    <a:bodyPr/>
                    <a:lstStyle/>
                    <a:p>
                      <a:pPr marL="0" marR="0" algn="ctr">
                        <a:spcBef>
                          <a:spcPts val="0"/>
                        </a:spcBef>
                        <a:spcAft>
                          <a:spcPts val="0"/>
                        </a:spcAft>
                      </a:pPr>
                      <a:r>
                        <a:rPr lang="en-US" sz="2400" kern="0" dirty="0">
                          <a:effectLst/>
                          <a:latin typeface="Arial" pitchFamily="34" charset="0"/>
                          <a:cs typeface="Arial" pitchFamily="34" charset="0"/>
                        </a:rPr>
                        <a:t>12 </a:t>
                      </a:r>
                      <a:r>
                        <a:rPr lang="en-US" sz="2400" kern="0" dirty="0" err="1">
                          <a:effectLst/>
                          <a:latin typeface="Arial" pitchFamily="34" charset="0"/>
                          <a:cs typeface="Arial" pitchFamily="34" charset="0"/>
                        </a:rPr>
                        <a:t>pJ</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r>
              <a:tr h="356128">
                <a:tc vMerge="1">
                  <a:txBody>
                    <a:bodyPr/>
                    <a:lstStyle/>
                    <a:p>
                      <a:endParaRPr lang="en-US"/>
                    </a:p>
                  </a:txBody>
                  <a:tcPr/>
                </a:tc>
                <a:tc>
                  <a:txBody>
                    <a:bodyPr/>
                    <a:lstStyle/>
                    <a:p>
                      <a:pPr marL="0" marR="0" algn="ctr">
                        <a:spcBef>
                          <a:spcPts val="0"/>
                        </a:spcBef>
                        <a:spcAft>
                          <a:spcPts val="0"/>
                        </a:spcAft>
                      </a:pPr>
                      <a:r>
                        <a:rPr lang="en-US" sz="2400" kern="0" dirty="0" err="1">
                          <a:effectLst/>
                          <a:latin typeface="Arial" pitchFamily="34" charset="0"/>
                          <a:cs typeface="Arial" pitchFamily="34" charset="0"/>
                        </a:rPr>
                        <a:t>Accel</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c>
                  <a:txBody>
                    <a:bodyPr/>
                    <a:lstStyle/>
                    <a:p>
                      <a:pPr marL="0" marR="0" algn="ctr">
                        <a:spcBef>
                          <a:spcPts val="0"/>
                        </a:spcBef>
                        <a:spcAft>
                          <a:spcPts val="0"/>
                        </a:spcAft>
                      </a:pPr>
                      <a:r>
                        <a:rPr lang="en-US" sz="2400" kern="0" dirty="0">
                          <a:effectLst/>
                          <a:latin typeface="Arial" pitchFamily="34" charset="0"/>
                          <a:cs typeface="Arial" pitchFamily="34" charset="0"/>
                        </a:rPr>
                        <a:t>3 </a:t>
                      </a:r>
                      <a:r>
                        <a:rPr lang="en-US" sz="2400" kern="0" dirty="0" err="1">
                          <a:effectLst/>
                          <a:latin typeface="Arial" pitchFamily="34" charset="0"/>
                          <a:cs typeface="Arial" pitchFamily="34" charset="0"/>
                        </a:rPr>
                        <a:t>fJ</a:t>
                      </a:r>
                      <a:endParaRPr lang="en-US" sz="2400" kern="50" dirty="0">
                        <a:solidFill>
                          <a:schemeClr val="tx1"/>
                        </a:solidFill>
                        <a:effectLst/>
                        <a:latin typeface="Arial" pitchFamily="34" charset="0"/>
                        <a:ea typeface="Arial Unicode MS"/>
                        <a:cs typeface="Arial" pitchFamily="34" charset="0"/>
                      </a:endParaRPr>
                    </a:p>
                  </a:txBody>
                  <a:tcPr marL="68580" marR="68580" marT="0" marB="0" anchor="b"/>
                </a:tc>
              </a:tr>
            </a:tbl>
          </a:graphicData>
        </a:graphic>
      </p:graphicFrame>
      <p:sp>
        <p:nvSpPr>
          <p:cNvPr id="31" name="Title 1"/>
          <p:cNvSpPr>
            <a:spLocks noGrp="1"/>
          </p:cNvSpPr>
          <p:nvPr>
            <p:ph type="title"/>
          </p:nvPr>
        </p:nvSpPr>
        <p:spPr>
          <a:xfrm>
            <a:off x="852054" y="0"/>
            <a:ext cx="8291945" cy="1143000"/>
          </a:xfrm>
        </p:spPr>
        <p:txBody>
          <a:bodyPr>
            <a:normAutofit/>
          </a:bodyPr>
          <a:lstStyle/>
          <a:p>
            <a:r>
              <a:rPr lang="en-US" sz="3800" dirty="0" smtClean="0"/>
              <a:t>Approach</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14</a:t>
            </a:fld>
            <a:endParaRPr lang="en-US" dirty="0"/>
          </a:p>
        </p:txBody>
      </p:sp>
    </p:spTree>
    <p:extLst>
      <p:ext uri="{BB962C8B-B14F-4D97-AF65-F5344CB8AC3E}">
        <p14:creationId xmlns:p14="http://schemas.microsoft.com/office/powerpoint/2010/main" val="424350843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icture 148" descr="Fig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14400"/>
            <a:ext cx="9105900" cy="477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itle 1"/>
          <p:cNvSpPr>
            <a:spLocks noGrp="1"/>
          </p:cNvSpPr>
          <p:nvPr>
            <p:ph type="title"/>
          </p:nvPr>
        </p:nvSpPr>
        <p:spPr>
          <a:xfrm>
            <a:off x="831272" y="0"/>
            <a:ext cx="8312727" cy="893618"/>
          </a:xfrm>
        </p:spPr>
        <p:txBody>
          <a:bodyPr>
            <a:normAutofit/>
          </a:bodyPr>
          <a:lstStyle/>
          <a:p>
            <a:r>
              <a:rPr lang="en-US" sz="3800" dirty="0" smtClean="0"/>
              <a:t>Significance</a:t>
            </a:r>
            <a:endParaRPr lang="en-US" sz="3800" dirty="0"/>
          </a:p>
        </p:txBody>
      </p:sp>
      <p:sp>
        <p:nvSpPr>
          <p:cNvPr id="3" name="Rectangle 2"/>
          <p:cNvSpPr/>
          <p:nvPr/>
        </p:nvSpPr>
        <p:spPr>
          <a:xfrm>
            <a:off x="1447800" y="2438400"/>
            <a:ext cx="1828800" cy="2667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
          <p:cNvSpPr txBox="1">
            <a:spLocks noChangeArrowheads="1"/>
          </p:cNvSpPr>
          <p:nvPr/>
        </p:nvSpPr>
        <p:spPr>
          <a:xfrm>
            <a:off x="885824" y="5410200"/>
            <a:ext cx="8258175" cy="1524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H</a:t>
            </a:r>
            <a:r>
              <a:rPr lang="en-US" sz="2400" dirty="0" smtClean="0"/>
              <a:t>as </a:t>
            </a:r>
            <a:r>
              <a:rPr lang="en-US" sz="2400" dirty="0"/>
              <a:t>lower power, lower minimum input supply voltage, and more complete system integration than all other reported wireless BASN </a:t>
            </a:r>
            <a:r>
              <a:rPr lang="en-US" sz="2400" dirty="0" err="1" smtClean="0"/>
              <a:t>SoCs</a:t>
            </a:r>
            <a:endParaRPr lang="en-US" sz="2400" dirty="0" smtClean="0"/>
          </a:p>
          <a:p>
            <a:r>
              <a:rPr lang="en-US" sz="2400" dirty="0"/>
              <a:t>first wireless </a:t>
            </a:r>
            <a:r>
              <a:rPr lang="en-US" sz="2400" dirty="0" err="1"/>
              <a:t>biosignal</a:t>
            </a:r>
            <a:r>
              <a:rPr lang="en-US" sz="2400" dirty="0"/>
              <a:t> acquisition chip powered solely from thermoelectric harvested power</a:t>
            </a:r>
            <a:endParaRPr lang="en-US" sz="2400" dirty="0" smtClean="0">
              <a:latin typeface="Arial" charset="0"/>
              <a:cs typeface="Arial" charset="0"/>
            </a:endParaRPr>
          </a:p>
        </p:txBody>
      </p:sp>
      <p:sp>
        <p:nvSpPr>
          <p:cNvPr id="2" name="Slide Number Placeholder 1"/>
          <p:cNvSpPr>
            <a:spLocks noGrp="1"/>
          </p:cNvSpPr>
          <p:nvPr>
            <p:ph type="sldNum" sz="quarter" idx="11"/>
          </p:nvPr>
        </p:nvSpPr>
        <p:spPr/>
        <p:txBody>
          <a:bodyPr/>
          <a:lstStyle/>
          <a:p>
            <a:fld id="{173F9154-291C-425A-A36F-60764B2CA33B}" type="slidenum">
              <a:rPr lang="en-US" smtClean="0"/>
              <a:pPr/>
              <a:t>15</a:t>
            </a:fld>
            <a:endParaRPr lang="en-US" dirty="0"/>
          </a:p>
        </p:txBody>
      </p:sp>
    </p:spTree>
    <p:extLst>
      <p:ext uri="{BB962C8B-B14F-4D97-AF65-F5344CB8AC3E}">
        <p14:creationId xmlns:p14="http://schemas.microsoft.com/office/powerpoint/2010/main" val="196137300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0"/>
            <a:ext cx="8291945" cy="1143000"/>
          </a:xfrm>
        </p:spPr>
        <p:txBody>
          <a:bodyPr>
            <a:normAutofit/>
          </a:bodyPr>
          <a:lstStyle/>
          <a:p>
            <a:r>
              <a:rPr lang="en-US" sz="3800" dirty="0" smtClean="0"/>
              <a:t>Outline</a:t>
            </a:r>
            <a:endParaRPr lang="en-US" sz="3800" dirty="0"/>
          </a:p>
        </p:txBody>
      </p:sp>
      <p:sp>
        <p:nvSpPr>
          <p:cNvPr id="6" name="TextBox 5"/>
          <p:cNvSpPr txBox="1"/>
          <p:nvPr/>
        </p:nvSpPr>
        <p:spPr>
          <a:xfrm>
            <a:off x="852054" y="1073289"/>
            <a:ext cx="8291945" cy="5201424"/>
          </a:xfrm>
          <a:prstGeom prst="rect">
            <a:avLst/>
          </a:prstGeom>
          <a:noFill/>
        </p:spPr>
        <p:txBody>
          <a:bodyPr wrap="square" rtlCol="0">
            <a:spAutoFit/>
          </a:bodyPr>
          <a:lstStyle/>
          <a:p>
            <a:pPr marL="342900" indent="-342900">
              <a:buFont typeface="Arial" pitchFamily="34" charset="0"/>
              <a:buChar char="•"/>
            </a:pPr>
            <a:r>
              <a:rPr lang="en-US" sz="2400" dirty="0" smtClean="0"/>
              <a:t>Motivation</a:t>
            </a:r>
          </a:p>
          <a:p>
            <a:pPr marL="342900" indent="-342900">
              <a:buFont typeface="Arial" pitchFamily="34" charset="0"/>
              <a:buChar char="•"/>
            </a:pPr>
            <a:r>
              <a:rPr lang="en-US" sz="2400" dirty="0"/>
              <a:t>Hardware Selection for Energy Efficient </a:t>
            </a:r>
            <a:r>
              <a:rPr lang="en-US" sz="2400" dirty="0" err="1"/>
              <a:t>SoC</a:t>
            </a:r>
            <a:r>
              <a:rPr lang="en-US" sz="2400" dirty="0"/>
              <a:t> (BASN chip</a:t>
            </a:r>
            <a:r>
              <a:rPr lang="en-US" sz="2400" dirty="0" smtClean="0"/>
              <a:t>)</a:t>
            </a:r>
          </a:p>
          <a:p>
            <a:pPr marL="800100" lvl="1" indent="-342900">
              <a:buFont typeface="Arial" pitchFamily="34" charset="0"/>
              <a:buChar char="•"/>
            </a:pPr>
            <a:r>
              <a:rPr lang="en-US" sz="2400" dirty="0" smtClean="0"/>
              <a:t>Motivation</a:t>
            </a:r>
          </a:p>
          <a:p>
            <a:pPr marL="800100" lvl="1" indent="-342900">
              <a:buFont typeface="Arial" pitchFamily="34" charset="0"/>
              <a:buChar char="•"/>
            </a:pPr>
            <a:r>
              <a:rPr lang="en-US" sz="2400" dirty="0" smtClean="0"/>
              <a:t>Hypothesis</a:t>
            </a:r>
          </a:p>
          <a:p>
            <a:pPr marL="800100" lvl="1" indent="-342900">
              <a:buFont typeface="Arial" pitchFamily="34" charset="0"/>
              <a:buChar char="•"/>
            </a:pPr>
            <a:r>
              <a:rPr lang="en-US" sz="2400" dirty="0" smtClean="0"/>
              <a:t>Approach</a:t>
            </a:r>
          </a:p>
          <a:p>
            <a:pPr marL="800100" lvl="1" indent="-342900">
              <a:buFont typeface="Arial" pitchFamily="34" charset="0"/>
              <a:buChar char="•"/>
            </a:pPr>
            <a:r>
              <a:rPr lang="en-US" sz="2400" dirty="0" smtClean="0"/>
              <a:t>Results</a:t>
            </a:r>
          </a:p>
          <a:p>
            <a:pPr marL="342900" indent="-342900">
              <a:buFont typeface="Arial" pitchFamily="34" charset="0"/>
              <a:buChar char="•"/>
            </a:pPr>
            <a:r>
              <a:rPr lang="en-US" sz="2400" dirty="0" smtClean="0"/>
              <a:t>Library </a:t>
            </a:r>
            <a:r>
              <a:rPr lang="en-US" sz="2400" dirty="0"/>
              <a:t>Design and Characterization at ULVs for Robust Timing </a:t>
            </a:r>
            <a:r>
              <a:rPr lang="en-US" sz="2400" dirty="0" smtClean="0"/>
              <a:t>Closure</a:t>
            </a:r>
          </a:p>
          <a:p>
            <a:pPr marL="342900" indent="-342900">
              <a:buFont typeface="Arial" pitchFamily="34" charset="0"/>
              <a:buChar char="•"/>
            </a:pPr>
            <a:r>
              <a:rPr lang="en-US" sz="2400" dirty="0"/>
              <a:t>Hold Time Analysis and Timing Closure Method for </a:t>
            </a:r>
            <a:r>
              <a:rPr lang="en-US" sz="2400" dirty="0" smtClean="0"/>
              <a:t>Sub-threshold</a:t>
            </a:r>
          </a:p>
          <a:p>
            <a:pPr marL="342900" indent="-342900">
              <a:buFont typeface="Arial" pitchFamily="34" charset="0"/>
              <a:buChar char="•"/>
            </a:pPr>
            <a:r>
              <a:rPr lang="en-US" sz="2400" dirty="0" smtClean="0"/>
              <a:t>Latch </a:t>
            </a:r>
            <a:r>
              <a:rPr lang="en-US" sz="2400" dirty="0"/>
              <a:t>Based Design for Single-V</a:t>
            </a:r>
            <a:r>
              <a:rPr lang="en-US" sz="2400" baseline="-25000" dirty="0"/>
              <a:t>DD</a:t>
            </a:r>
            <a:r>
              <a:rPr lang="en-US" sz="2400" dirty="0"/>
              <a:t> Alternative Approach to DVFS</a:t>
            </a:r>
            <a:endParaRPr lang="en-US" sz="2400" dirty="0" smtClean="0"/>
          </a:p>
          <a:p>
            <a:pPr marL="342900" indent="-342900">
              <a:buFont typeface="Arial" pitchFamily="34" charset="0"/>
              <a:buChar char="•"/>
            </a:pPr>
            <a:endParaRPr lang="en-US" sz="2400" dirty="0" smtClean="0"/>
          </a:p>
          <a:p>
            <a:endParaRPr lang="en-US" sz="20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16</a:t>
            </a:fld>
            <a:endParaRPr lang="en-US" dirty="0"/>
          </a:p>
        </p:txBody>
      </p:sp>
    </p:spTree>
    <p:extLst>
      <p:ext uri="{BB962C8B-B14F-4D97-AF65-F5344CB8AC3E}">
        <p14:creationId xmlns:p14="http://schemas.microsoft.com/office/powerpoint/2010/main" val="394289871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1905000"/>
            <a:ext cx="8291945" cy="2057400"/>
          </a:xfrm>
        </p:spPr>
        <p:txBody>
          <a:bodyPr>
            <a:normAutofit/>
          </a:bodyPr>
          <a:lstStyle/>
          <a:p>
            <a:r>
              <a:rPr lang="en-US" sz="3800" dirty="0" smtClean="0"/>
              <a:t>Project 2: Library Design and Characterization at ULVs for Robust Timing Closure</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17</a:t>
            </a:fld>
            <a:endParaRPr lang="en-US" dirty="0"/>
          </a:p>
        </p:txBody>
      </p:sp>
    </p:spTree>
    <p:extLst>
      <p:ext uri="{BB962C8B-B14F-4D97-AF65-F5344CB8AC3E}">
        <p14:creationId xmlns:p14="http://schemas.microsoft.com/office/powerpoint/2010/main" val="48388166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75846"/>
            <a:ext cx="9144000" cy="6329175"/>
          </a:xfrm>
          <a:prstGeom prst="rect">
            <a:avLst/>
          </a:prstGeom>
        </p:spPr>
      </p:pic>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11" name="TextBox 10"/>
          <p:cNvSpPr txBox="1"/>
          <p:nvPr/>
        </p:nvSpPr>
        <p:spPr>
          <a:xfrm>
            <a:off x="1219200" y="5410200"/>
            <a:ext cx="2590800" cy="461665"/>
          </a:xfrm>
          <a:prstGeom prst="rect">
            <a:avLst/>
          </a:prstGeom>
          <a:noFill/>
        </p:spPr>
        <p:txBody>
          <a:bodyPr wrap="square" rtlCol="0">
            <a:spAutoFit/>
          </a:bodyPr>
          <a:lstStyle/>
          <a:p>
            <a:r>
              <a:rPr lang="en-US" sz="2400" dirty="0" smtClean="0"/>
              <a:t>Static CMOS NOR2</a:t>
            </a:r>
            <a:endParaRPr lang="en-US" sz="2400" dirty="0"/>
          </a:p>
        </p:txBody>
      </p:sp>
      <p:cxnSp>
        <p:nvCxnSpPr>
          <p:cNvPr id="6" name="Straight Arrow Connector 5"/>
          <p:cNvCxnSpPr/>
          <p:nvPr/>
        </p:nvCxnSpPr>
        <p:spPr>
          <a:xfrm>
            <a:off x="7620000" y="3429000"/>
            <a:ext cx="152400" cy="2212032"/>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81800" y="1859340"/>
            <a:ext cx="2362200" cy="1569660"/>
          </a:xfrm>
          <a:prstGeom prst="rect">
            <a:avLst/>
          </a:prstGeom>
          <a:noFill/>
        </p:spPr>
        <p:txBody>
          <a:bodyPr wrap="square" rtlCol="0">
            <a:spAutoFit/>
          </a:bodyPr>
          <a:lstStyle/>
          <a:p>
            <a:r>
              <a:rPr lang="en-US" sz="2400" dirty="0" smtClean="0"/>
              <a:t>Static CMOS NOR2 </a:t>
            </a:r>
            <a:r>
              <a:rPr lang="en-US" sz="2400" dirty="0" smtClean="0">
                <a:solidFill>
                  <a:srgbClr val="FF0000"/>
                </a:solidFill>
              </a:rPr>
              <a:t>FAILS</a:t>
            </a:r>
            <a:r>
              <a:rPr lang="en-US" sz="2400" dirty="0" smtClean="0"/>
              <a:t> SNM @ TT corner with local variation</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18</a:t>
            </a:fld>
            <a:endParaRPr lang="en-US" dirty="0"/>
          </a:p>
        </p:txBody>
      </p:sp>
    </p:spTree>
    <p:extLst>
      <p:ext uri="{BB962C8B-B14F-4D97-AF65-F5344CB8AC3E}">
        <p14:creationId xmlns:p14="http://schemas.microsoft.com/office/powerpoint/2010/main" val="10944009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half" idx="4294967295"/>
          </p:nvPr>
        </p:nvSpPr>
        <p:spPr>
          <a:xfrm>
            <a:off x="872836" y="5715000"/>
            <a:ext cx="8271164" cy="1143000"/>
          </a:xfrm>
        </p:spPr>
        <p:txBody>
          <a:bodyPr>
            <a:normAutofit lnSpcReduction="10000"/>
          </a:bodyPr>
          <a:lstStyle/>
          <a:p>
            <a:r>
              <a:rPr lang="en-US" sz="2400" dirty="0" smtClean="0">
                <a:latin typeface="+mj-lt"/>
                <a:cs typeface="Arial" pitchFamily="34" charset="0"/>
              </a:rPr>
              <a:t>Standard cell library essential to synthesis, but scaling industry standard cells aren’t sufficient for sub-</a:t>
            </a:r>
            <a:r>
              <a:rPr lang="en-US" sz="2400" dirty="0" err="1" smtClean="0">
                <a:latin typeface="+mj-lt"/>
                <a:cs typeface="Arial" pitchFamily="34" charset="0"/>
              </a:rPr>
              <a:t>Vt</a:t>
            </a:r>
            <a:r>
              <a:rPr lang="en-US" sz="2400" dirty="0" smtClean="0">
                <a:latin typeface="+mj-lt"/>
                <a:cs typeface="Arial" pitchFamily="34" charset="0"/>
              </a:rPr>
              <a:t>—fail SNM with variation</a:t>
            </a:r>
            <a:endParaRPr lang="en-US" sz="2800" dirty="0" smtClean="0">
              <a:latin typeface="Arial" charset="0"/>
              <a:cs typeface="Arial" charset="0"/>
            </a:endParaRPr>
          </a:p>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21508"/>
          <p:cNvGrpSpPr/>
          <p:nvPr/>
        </p:nvGrpSpPr>
        <p:grpSpPr>
          <a:xfrm>
            <a:off x="4493624" y="1319745"/>
            <a:ext cx="2800350" cy="3512820"/>
            <a:chOff x="2686050" y="1211580"/>
            <a:chExt cx="1428750" cy="2598421"/>
          </a:xfrm>
        </p:grpSpPr>
        <p:grpSp>
          <p:nvGrpSpPr>
            <p:cNvPr id="5" name="Group 21503"/>
            <p:cNvGrpSpPr/>
            <p:nvPr/>
          </p:nvGrpSpPr>
          <p:grpSpPr>
            <a:xfrm>
              <a:off x="2876550" y="1211580"/>
              <a:ext cx="1238250" cy="2598421"/>
              <a:chOff x="2876550" y="1211580"/>
              <a:chExt cx="1238250" cy="2598421"/>
            </a:xfrm>
          </p:grpSpPr>
          <p:cxnSp>
            <p:nvCxnSpPr>
              <p:cNvPr id="4" name="Straight Connector 3"/>
              <p:cNvCxnSpPr/>
              <p:nvPr/>
            </p:nvCxnSpPr>
            <p:spPr>
              <a:xfrm>
                <a:off x="3200400" y="1211580"/>
                <a:ext cx="304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352800" y="121158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15"/>
              <p:cNvGrpSpPr/>
              <p:nvPr/>
            </p:nvGrpSpPr>
            <p:grpSpPr>
              <a:xfrm>
                <a:off x="3196590" y="1524000"/>
                <a:ext cx="156210" cy="609600"/>
                <a:chOff x="3196590" y="1524000"/>
                <a:chExt cx="156210" cy="609600"/>
              </a:xfrm>
            </p:grpSpPr>
            <p:cxnSp>
              <p:nvCxnSpPr>
                <p:cNvPr id="11" name="Straight Connector 10"/>
                <p:cNvCxnSpPr/>
                <p:nvPr/>
              </p:nvCxnSpPr>
              <p:spPr>
                <a:xfrm>
                  <a:off x="3200400" y="15240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196590" y="1524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18288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352800" y="18288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18"/>
              <p:cNvGrpSpPr/>
              <p:nvPr/>
            </p:nvGrpSpPr>
            <p:grpSpPr>
              <a:xfrm>
                <a:off x="3185160" y="2133600"/>
                <a:ext cx="156210" cy="609600"/>
                <a:chOff x="3196590" y="1524000"/>
                <a:chExt cx="156210" cy="609600"/>
              </a:xfrm>
            </p:grpSpPr>
            <p:cxnSp>
              <p:nvCxnSpPr>
                <p:cNvPr id="20" name="Straight Connector 19"/>
                <p:cNvCxnSpPr/>
                <p:nvPr/>
              </p:nvCxnSpPr>
              <p:spPr>
                <a:xfrm>
                  <a:off x="3200400" y="15240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196590" y="1524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00400" y="18288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352800" y="18288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p:cNvCxnSpPr/>
              <p:nvPr/>
            </p:nvCxnSpPr>
            <p:spPr>
              <a:xfrm>
                <a:off x="3063240" y="2743200"/>
                <a:ext cx="105156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 25"/>
              <p:cNvGrpSpPr/>
              <p:nvPr/>
            </p:nvGrpSpPr>
            <p:grpSpPr>
              <a:xfrm>
                <a:off x="2914650" y="3048000"/>
                <a:ext cx="156210" cy="609600"/>
                <a:chOff x="3196590" y="1524000"/>
                <a:chExt cx="156210" cy="609600"/>
              </a:xfrm>
            </p:grpSpPr>
            <p:cxnSp>
              <p:nvCxnSpPr>
                <p:cNvPr id="27" name="Straight Connector 26"/>
                <p:cNvCxnSpPr/>
                <p:nvPr/>
              </p:nvCxnSpPr>
              <p:spPr>
                <a:xfrm>
                  <a:off x="3200400" y="15240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196590" y="1524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200400" y="18288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52800" y="18288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a:xfrm>
                <a:off x="3063240" y="27432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31"/>
              <p:cNvGrpSpPr/>
              <p:nvPr/>
            </p:nvGrpSpPr>
            <p:grpSpPr>
              <a:xfrm>
                <a:off x="3509010" y="3048000"/>
                <a:ext cx="156210" cy="609600"/>
                <a:chOff x="3196590" y="1524000"/>
                <a:chExt cx="156210" cy="609600"/>
              </a:xfrm>
            </p:grpSpPr>
            <p:cxnSp>
              <p:nvCxnSpPr>
                <p:cNvPr id="33" name="Straight Connector 32"/>
                <p:cNvCxnSpPr/>
                <p:nvPr/>
              </p:nvCxnSpPr>
              <p:spPr>
                <a:xfrm>
                  <a:off x="3200400" y="15240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196590" y="1524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00400" y="1828800"/>
                  <a:ext cx="1524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352800" y="18288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a:off x="3649980" y="27432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Isosceles Triangle 24"/>
              <p:cNvSpPr/>
              <p:nvPr/>
            </p:nvSpPr>
            <p:spPr>
              <a:xfrm rot="10800000">
                <a:off x="2966085" y="3657601"/>
                <a:ext cx="209550" cy="152400"/>
              </a:xfrm>
              <a:prstGeom prst="triangle">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p:cNvSpPr/>
              <p:nvPr/>
            </p:nvSpPr>
            <p:spPr>
              <a:xfrm rot="10800000">
                <a:off x="3560445" y="3657600"/>
                <a:ext cx="209550" cy="152400"/>
              </a:xfrm>
              <a:prstGeom prst="triangle">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a:off x="3156585" y="1524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47060" y="21336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876550" y="3048000"/>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467100" y="3038475"/>
                <a:ext cx="0" cy="30480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505" name="Oval 21504"/>
            <p:cNvSpPr/>
            <p:nvPr/>
          </p:nvSpPr>
          <p:spPr>
            <a:xfrm>
              <a:off x="3042283" y="2247904"/>
              <a:ext cx="76200" cy="76200"/>
            </a:xfrm>
            <a:prstGeom prst="ellipse">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063240" y="1638300"/>
              <a:ext cx="76200" cy="76200"/>
            </a:xfrm>
            <a:prstGeom prst="ellipse">
              <a:avLst/>
            </a:prstGeom>
            <a:no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p:cNvCxnSpPr/>
            <p:nvPr/>
          </p:nvCxnSpPr>
          <p:spPr>
            <a:xfrm flipH="1">
              <a:off x="2858133" y="1676400"/>
              <a:ext cx="1905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851783" y="2286000"/>
              <a:ext cx="1905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686050" y="3200400"/>
              <a:ext cx="1905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3265170" y="3190875"/>
              <a:ext cx="1905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510" name="TextBox 21509"/>
          <p:cNvSpPr txBox="1"/>
          <p:nvPr/>
        </p:nvSpPr>
        <p:spPr>
          <a:xfrm>
            <a:off x="1503230" y="1525775"/>
            <a:ext cx="3124200" cy="1569660"/>
          </a:xfrm>
          <a:prstGeom prst="rect">
            <a:avLst/>
          </a:prstGeom>
          <a:noFill/>
        </p:spPr>
        <p:txBody>
          <a:bodyPr wrap="square" rtlCol="0">
            <a:spAutoFit/>
          </a:bodyPr>
          <a:lstStyle/>
          <a:p>
            <a:r>
              <a:rPr lang="en-US" sz="2400" dirty="0" smtClean="0">
                <a:solidFill>
                  <a:srgbClr val="FF0000"/>
                </a:solidFill>
              </a:rPr>
              <a:t>Problem:</a:t>
            </a:r>
          </a:p>
          <a:p>
            <a:r>
              <a:rPr lang="en-US" sz="2400" dirty="0" smtClean="0">
                <a:solidFill>
                  <a:srgbClr val="FF0000"/>
                </a:solidFill>
              </a:rPr>
              <a:t>Weak devices (PMOS) +</a:t>
            </a:r>
          </a:p>
          <a:p>
            <a:r>
              <a:rPr lang="en-US" sz="2400" dirty="0" smtClean="0">
                <a:solidFill>
                  <a:srgbClr val="FF0000"/>
                </a:solidFill>
              </a:rPr>
              <a:t>Stacked transistor variation</a:t>
            </a:r>
            <a:endParaRPr lang="en-US" sz="2400" dirty="0">
              <a:solidFill>
                <a:srgbClr val="FF0000"/>
              </a:solidFill>
            </a:endParaRPr>
          </a:p>
        </p:txBody>
      </p:sp>
      <p:sp>
        <p:nvSpPr>
          <p:cNvPr id="7" name="Slide Number Placeholder 6"/>
          <p:cNvSpPr>
            <a:spLocks noGrp="1"/>
          </p:cNvSpPr>
          <p:nvPr>
            <p:ph type="sldNum" sz="quarter" idx="11"/>
          </p:nvPr>
        </p:nvSpPr>
        <p:spPr/>
        <p:txBody>
          <a:bodyPr/>
          <a:lstStyle/>
          <a:p>
            <a:fld id="{173F9154-291C-425A-A36F-60764B2CA33B}" type="slidenum">
              <a:rPr lang="en-US" smtClean="0"/>
              <a:pPr/>
              <a:t>19</a:t>
            </a:fld>
            <a:endParaRPr lang="en-US" dirty="0"/>
          </a:p>
        </p:txBody>
      </p:sp>
    </p:spTree>
    <p:extLst>
      <p:ext uri="{BB962C8B-B14F-4D97-AF65-F5344CB8AC3E}">
        <p14:creationId xmlns:p14="http://schemas.microsoft.com/office/powerpoint/2010/main" val="276774187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658" y="0"/>
            <a:ext cx="8303342" cy="1143000"/>
          </a:xfrm>
        </p:spPr>
        <p:txBody>
          <a:bodyPr>
            <a:normAutofit/>
          </a:bodyPr>
          <a:lstStyle/>
          <a:p>
            <a:r>
              <a:rPr lang="en-US" sz="3800" dirty="0" smtClean="0"/>
              <a:t>Motivation for Ultra Low Voltage Design</a:t>
            </a:r>
            <a:endParaRPr lang="en-US" sz="3800" dirty="0"/>
          </a:p>
        </p:txBody>
      </p:sp>
      <p:sp>
        <p:nvSpPr>
          <p:cNvPr id="18" name="Line 6"/>
          <p:cNvSpPr>
            <a:spLocks noChangeShapeType="1"/>
          </p:cNvSpPr>
          <p:nvPr/>
        </p:nvSpPr>
        <p:spPr bwMode="auto">
          <a:xfrm flipV="1">
            <a:off x="1268361" y="6245965"/>
            <a:ext cx="7809267" cy="22100"/>
          </a:xfrm>
          <a:prstGeom prst="line">
            <a:avLst/>
          </a:prstGeom>
          <a:noFill/>
          <a:ln w="57150">
            <a:solidFill>
              <a:schemeClr val="tx1"/>
            </a:solidFill>
            <a:round/>
            <a:headEnd/>
            <a:tailEnd type="triangle" w="med" len="med"/>
          </a:ln>
        </p:spPr>
        <p:txBody>
          <a:bodyPr lIns="91165" tIns="45583" rIns="91165" bIns="45583"/>
          <a:lstStyle/>
          <a:p>
            <a:endParaRPr lang="en-US" sz="6600"/>
          </a:p>
        </p:txBody>
      </p:sp>
      <p:sp>
        <p:nvSpPr>
          <p:cNvPr id="19" name="Line 7"/>
          <p:cNvSpPr>
            <a:spLocks noChangeShapeType="1"/>
          </p:cNvSpPr>
          <p:nvPr/>
        </p:nvSpPr>
        <p:spPr bwMode="auto">
          <a:xfrm flipV="1">
            <a:off x="1257883" y="1012491"/>
            <a:ext cx="0" cy="5221671"/>
          </a:xfrm>
          <a:prstGeom prst="line">
            <a:avLst/>
          </a:prstGeom>
          <a:noFill/>
          <a:ln w="57150">
            <a:solidFill>
              <a:schemeClr val="tx1"/>
            </a:solidFill>
            <a:round/>
            <a:headEnd/>
            <a:tailEnd type="triangle" w="med" len="med"/>
          </a:ln>
        </p:spPr>
        <p:txBody>
          <a:bodyPr lIns="91165" tIns="45583" rIns="91165" bIns="45583"/>
          <a:lstStyle/>
          <a:p>
            <a:endParaRPr lang="en-US" sz="6600"/>
          </a:p>
        </p:txBody>
      </p:sp>
      <p:sp>
        <p:nvSpPr>
          <p:cNvPr id="20" name="Text Box 8"/>
          <p:cNvSpPr txBox="1">
            <a:spLocks noChangeArrowheads="1"/>
          </p:cNvSpPr>
          <p:nvPr/>
        </p:nvSpPr>
        <p:spPr bwMode="auto">
          <a:xfrm rot="16200000">
            <a:off x="368556" y="3364330"/>
            <a:ext cx="1261159" cy="479214"/>
          </a:xfrm>
          <a:prstGeom prst="rect">
            <a:avLst/>
          </a:prstGeom>
          <a:noFill/>
          <a:ln w="57150" algn="ctr">
            <a:noFill/>
            <a:miter lim="800000"/>
            <a:headEnd/>
            <a:tailEnd/>
          </a:ln>
        </p:spPr>
        <p:txBody>
          <a:bodyPr wrap="none" lIns="91165" tIns="45583" rIns="91165" bIns="45583">
            <a:spAutoFit/>
          </a:bodyPr>
          <a:lstStyle/>
          <a:p>
            <a:pPr marL="260350" indent="-260350" defTabSz="903288" eaLnBrk="0" hangingPunct="0">
              <a:lnSpc>
                <a:spcPct val="90000"/>
              </a:lnSpc>
              <a:spcBef>
                <a:spcPct val="50000"/>
              </a:spcBef>
              <a:buClr>
                <a:srgbClr val="000099"/>
              </a:buClr>
              <a:buSzPct val="75000"/>
              <a:buFont typeface="Wingdings" pitchFamily="2" charset="2"/>
              <a:buNone/>
            </a:pPr>
            <a:r>
              <a:rPr lang="en-US" sz="2800" b="1" dirty="0" smtClean="0">
                <a:latin typeface="Arial" charset="0"/>
              </a:rPr>
              <a:t>Power</a:t>
            </a:r>
            <a:endParaRPr lang="en-US" sz="2800" b="1" dirty="0">
              <a:latin typeface="Arial" charset="0"/>
            </a:endParaRPr>
          </a:p>
        </p:txBody>
      </p:sp>
      <p:sp>
        <p:nvSpPr>
          <p:cNvPr id="21" name="Text Box 9"/>
          <p:cNvSpPr txBox="1">
            <a:spLocks noChangeArrowheads="1"/>
          </p:cNvSpPr>
          <p:nvPr/>
        </p:nvSpPr>
        <p:spPr bwMode="auto">
          <a:xfrm>
            <a:off x="3710944" y="6342069"/>
            <a:ext cx="2381635" cy="480522"/>
          </a:xfrm>
          <a:prstGeom prst="rect">
            <a:avLst/>
          </a:prstGeom>
          <a:noFill/>
          <a:ln w="57150" algn="ctr">
            <a:noFill/>
            <a:miter lim="800000"/>
            <a:headEnd/>
            <a:tailEnd/>
          </a:ln>
        </p:spPr>
        <p:txBody>
          <a:bodyPr wrap="none" lIns="91165" tIns="45583" rIns="91165" bIns="45583">
            <a:spAutoFit/>
          </a:bodyPr>
          <a:lstStyle/>
          <a:p>
            <a:pPr marL="260350" indent="-260350" defTabSz="903288" eaLnBrk="0" hangingPunct="0">
              <a:lnSpc>
                <a:spcPct val="90000"/>
              </a:lnSpc>
              <a:spcBef>
                <a:spcPct val="50000"/>
              </a:spcBef>
              <a:buClr>
                <a:srgbClr val="000099"/>
              </a:buClr>
              <a:buSzPct val="75000"/>
              <a:buFont typeface="Wingdings" pitchFamily="2" charset="2"/>
              <a:buNone/>
            </a:pPr>
            <a:r>
              <a:rPr lang="en-US" sz="2800" b="1" dirty="0">
                <a:latin typeface="Arial" charset="0"/>
              </a:rPr>
              <a:t>Performance</a:t>
            </a:r>
          </a:p>
        </p:txBody>
      </p:sp>
      <p:sp>
        <p:nvSpPr>
          <p:cNvPr id="22" name="Oval 21"/>
          <p:cNvSpPr/>
          <p:nvPr/>
        </p:nvSpPr>
        <p:spPr>
          <a:xfrm>
            <a:off x="1420334" y="4912637"/>
            <a:ext cx="2190550" cy="1143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Wireless Sensor Nodes</a:t>
            </a:r>
            <a:endParaRPr lang="en-US" sz="2400" dirty="0">
              <a:solidFill>
                <a:schemeClr val="tx1"/>
              </a:solidFill>
            </a:endParaRPr>
          </a:p>
        </p:txBody>
      </p:sp>
      <p:sp>
        <p:nvSpPr>
          <p:cNvPr id="23" name="Oval 22"/>
          <p:cNvSpPr/>
          <p:nvPr/>
        </p:nvSpPr>
        <p:spPr>
          <a:xfrm>
            <a:off x="2719297" y="3623326"/>
            <a:ext cx="2209800" cy="1143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Portable Electronics</a:t>
            </a:r>
            <a:endParaRPr lang="en-US" sz="2400" dirty="0">
              <a:solidFill>
                <a:schemeClr val="tx1"/>
              </a:solidFill>
            </a:endParaRPr>
          </a:p>
        </p:txBody>
      </p:sp>
      <p:sp>
        <p:nvSpPr>
          <p:cNvPr id="24" name="Oval 23"/>
          <p:cNvSpPr/>
          <p:nvPr/>
        </p:nvSpPr>
        <p:spPr>
          <a:xfrm>
            <a:off x="4495800" y="2209800"/>
            <a:ext cx="2475002" cy="1143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Desktop Applications</a:t>
            </a:r>
            <a:endParaRPr lang="en-US" sz="2400" dirty="0">
              <a:solidFill>
                <a:schemeClr val="tx1"/>
              </a:solidFill>
            </a:endParaRPr>
          </a:p>
        </p:txBody>
      </p:sp>
      <p:sp>
        <p:nvSpPr>
          <p:cNvPr id="25" name="Oval 24"/>
          <p:cNvSpPr/>
          <p:nvPr/>
        </p:nvSpPr>
        <p:spPr>
          <a:xfrm>
            <a:off x="6636768" y="1147908"/>
            <a:ext cx="2209800" cy="114300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Servers and Data Centers</a:t>
            </a:r>
            <a:endParaRPr lang="en-US" sz="2400" dirty="0">
              <a:solidFill>
                <a:schemeClr val="tx1"/>
              </a:solidFill>
            </a:endParaRPr>
          </a:p>
        </p:txBody>
      </p:sp>
      <p:sp>
        <p:nvSpPr>
          <p:cNvPr id="26" name="Oval 25"/>
          <p:cNvSpPr/>
          <p:nvPr/>
        </p:nvSpPr>
        <p:spPr>
          <a:xfrm>
            <a:off x="707815" y="3048000"/>
            <a:ext cx="4702385" cy="3774591"/>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1"/>
          </p:nvPr>
        </p:nvSpPr>
        <p:spPr/>
        <p:txBody>
          <a:bodyPr/>
          <a:lstStyle/>
          <a:p>
            <a:fld id="{173F9154-291C-425A-A36F-60764B2CA33B}" type="slidenum">
              <a:rPr lang="en-US" smtClean="0"/>
              <a:pPr/>
              <a:t>2</a:t>
            </a:fld>
            <a:endParaRPr lang="en-US" dirty="0"/>
          </a:p>
        </p:txBody>
      </p:sp>
    </p:spTree>
    <p:custDataLst>
      <p:tags r:id="rId1"/>
    </p:custDataLst>
    <p:extLst>
      <p:ext uri="{BB962C8B-B14F-4D97-AF65-F5344CB8AC3E}">
        <p14:creationId xmlns:p14="http://schemas.microsoft.com/office/powerpoint/2010/main" val="37606050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5"/>
          <p:cNvGrpSpPr/>
          <p:nvPr/>
        </p:nvGrpSpPr>
        <p:grpSpPr>
          <a:xfrm>
            <a:off x="838200" y="1248570"/>
            <a:ext cx="620376" cy="809655"/>
            <a:chOff x="1589424" y="790545"/>
            <a:chExt cx="355600" cy="474662"/>
          </a:xfrm>
        </p:grpSpPr>
        <p:sp>
          <p:nvSpPr>
            <p:cNvPr id="8" name="Rectangle 86"/>
            <p:cNvSpPr>
              <a:spLocks noChangeArrowheads="1"/>
            </p:cNvSpPr>
            <p:nvPr/>
          </p:nvSpPr>
          <p:spPr bwMode="auto">
            <a:xfrm>
              <a:off x="1589424" y="790545"/>
              <a:ext cx="355600" cy="474662"/>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9" name="Freeform 87"/>
            <p:cNvSpPr>
              <a:spLocks/>
            </p:cNvSpPr>
            <p:nvPr/>
          </p:nvSpPr>
          <p:spPr bwMode="auto">
            <a:xfrm>
              <a:off x="1645515" y="1132334"/>
              <a:ext cx="237067" cy="118666"/>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4" name="Group 9"/>
          <p:cNvGrpSpPr/>
          <p:nvPr/>
        </p:nvGrpSpPr>
        <p:grpSpPr>
          <a:xfrm>
            <a:off x="7614612" y="1248570"/>
            <a:ext cx="620376" cy="809655"/>
            <a:chOff x="1589424" y="790545"/>
            <a:chExt cx="355600" cy="474662"/>
          </a:xfrm>
        </p:grpSpPr>
        <p:sp>
          <p:nvSpPr>
            <p:cNvPr id="11" name="Rectangle 86"/>
            <p:cNvSpPr>
              <a:spLocks noChangeArrowheads="1"/>
            </p:cNvSpPr>
            <p:nvPr/>
          </p:nvSpPr>
          <p:spPr bwMode="auto">
            <a:xfrm>
              <a:off x="1589424" y="790545"/>
              <a:ext cx="355600" cy="474662"/>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12" name="Freeform 87"/>
            <p:cNvSpPr>
              <a:spLocks/>
            </p:cNvSpPr>
            <p:nvPr/>
          </p:nvSpPr>
          <p:spPr bwMode="auto">
            <a:xfrm>
              <a:off x="1645515" y="1132334"/>
              <a:ext cx="237067" cy="118666"/>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sp>
        <p:nvSpPr>
          <p:cNvPr id="13" name="Cloud 12"/>
          <p:cNvSpPr/>
          <p:nvPr/>
        </p:nvSpPr>
        <p:spPr>
          <a:xfrm>
            <a:off x="3208482" y="1143000"/>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cxnSp>
        <p:nvCxnSpPr>
          <p:cNvPr id="14" name="Straight Connector 13"/>
          <p:cNvCxnSpPr/>
          <p:nvPr/>
        </p:nvCxnSpPr>
        <p:spPr>
          <a:xfrm>
            <a:off x="1458576" y="1431467"/>
            <a:ext cx="45450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160106" y="1442120"/>
            <a:ext cx="45450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Cloud 15"/>
          <p:cNvSpPr/>
          <p:nvPr/>
        </p:nvSpPr>
        <p:spPr>
          <a:xfrm>
            <a:off x="1913082" y="1143001"/>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sp>
        <p:nvSpPr>
          <p:cNvPr id="17" name="Cloud 16"/>
          <p:cNvSpPr/>
          <p:nvPr/>
        </p:nvSpPr>
        <p:spPr>
          <a:xfrm>
            <a:off x="4569306" y="1143001"/>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sp>
        <p:nvSpPr>
          <p:cNvPr id="18" name="Cloud 17"/>
          <p:cNvSpPr/>
          <p:nvPr/>
        </p:nvSpPr>
        <p:spPr>
          <a:xfrm>
            <a:off x="5864706" y="1146969"/>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grpSp>
        <p:nvGrpSpPr>
          <p:cNvPr id="6" name="Group 18"/>
          <p:cNvGrpSpPr/>
          <p:nvPr/>
        </p:nvGrpSpPr>
        <p:grpSpPr>
          <a:xfrm>
            <a:off x="838200" y="2413029"/>
            <a:ext cx="620376" cy="809655"/>
            <a:chOff x="1589424" y="790545"/>
            <a:chExt cx="355600" cy="474662"/>
          </a:xfrm>
        </p:grpSpPr>
        <p:sp>
          <p:nvSpPr>
            <p:cNvPr id="20" name="Rectangle 86"/>
            <p:cNvSpPr>
              <a:spLocks noChangeArrowheads="1"/>
            </p:cNvSpPr>
            <p:nvPr/>
          </p:nvSpPr>
          <p:spPr bwMode="auto">
            <a:xfrm>
              <a:off x="1589424" y="790545"/>
              <a:ext cx="355600" cy="474662"/>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21" name="Freeform 87"/>
            <p:cNvSpPr>
              <a:spLocks/>
            </p:cNvSpPr>
            <p:nvPr/>
          </p:nvSpPr>
          <p:spPr bwMode="auto">
            <a:xfrm>
              <a:off x="1645515" y="1132334"/>
              <a:ext cx="237067" cy="118666"/>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10" name="Group 21"/>
          <p:cNvGrpSpPr/>
          <p:nvPr/>
        </p:nvGrpSpPr>
        <p:grpSpPr>
          <a:xfrm>
            <a:off x="7614612" y="2413029"/>
            <a:ext cx="620376" cy="809655"/>
            <a:chOff x="1589424" y="790545"/>
            <a:chExt cx="355600" cy="474662"/>
          </a:xfrm>
        </p:grpSpPr>
        <p:sp>
          <p:nvSpPr>
            <p:cNvPr id="23" name="Rectangle 86"/>
            <p:cNvSpPr>
              <a:spLocks noChangeArrowheads="1"/>
            </p:cNvSpPr>
            <p:nvPr/>
          </p:nvSpPr>
          <p:spPr bwMode="auto">
            <a:xfrm>
              <a:off x="1589424" y="790545"/>
              <a:ext cx="355600" cy="474662"/>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24" name="Freeform 87"/>
            <p:cNvSpPr>
              <a:spLocks/>
            </p:cNvSpPr>
            <p:nvPr/>
          </p:nvSpPr>
          <p:spPr bwMode="auto">
            <a:xfrm>
              <a:off x="1645515" y="1132334"/>
              <a:ext cx="237067" cy="118666"/>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cxnSp>
        <p:nvCxnSpPr>
          <p:cNvPr id="26" name="Straight Connector 25"/>
          <p:cNvCxnSpPr/>
          <p:nvPr/>
        </p:nvCxnSpPr>
        <p:spPr>
          <a:xfrm>
            <a:off x="1458576" y="2595926"/>
            <a:ext cx="45450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0106" y="2606579"/>
            <a:ext cx="45450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Cloud 27"/>
          <p:cNvSpPr/>
          <p:nvPr/>
        </p:nvSpPr>
        <p:spPr>
          <a:xfrm>
            <a:off x="1913082" y="2307460"/>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sp>
        <p:nvSpPr>
          <p:cNvPr id="30" name="Cloud 29"/>
          <p:cNvSpPr/>
          <p:nvPr/>
        </p:nvSpPr>
        <p:spPr>
          <a:xfrm>
            <a:off x="5864706" y="2311428"/>
            <a:ext cx="1295400" cy="1020791"/>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Logic Gate</a:t>
            </a:r>
            <a:endParaRPr lang="en-US" sz="2000" dirty="0">
              <a:solidFill>
                <a:schemeClr val="tx1"/>
              </a:solidFill>
            </a:endParaRPr>
          </a:p>
        </p:txBody>
      </p:sp>
      <p:cxnSp>
        <p:nvCxnSpPr>
          <p:cNvPr id="31" name="Straight Connector 30"/>
          <p:cNvCxnSpPr/>
          <p:nvPr/>
        </p:nvCxnSpPr>
        <p:spPr>
          <a:xfrm>
            <a:off x="3208482" y="2595926"/>
            <a:ext cx="274065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636916" y="3230619"/>
            <a:ext cx="3930756" cy="461665"/>
          </a:xfrm>
          <a:prstGeom prst="rect">
            <a:avLst/>
          </a:prstGeom>
          <a:noFill/>
        </p:spPr>
        <p:txBody>
          <a:bodyPr wrap="none" rtlCol="0">
            <a:spAutoFit/>
          </a:bodyPr>
          <a:lstStyle/>
          <a:p>
            <a:r>
              <a:rPr lang="en-US" sz="2400" dirty="0" smtClean="0">
                <a:solidFill>
                  <a:srgbClr val="FF0000"/>
                </a:solidFill>
              </a:rPr>
              <a:t>LEAKING WITHOUT PURPOSE!</a:t>
            </a:r>
            <a:endParaRPr lang="en-US" sz="2400" dirty="0">
              <a:solidFill>
                <a:srgbClr val="FF0000"/>
              </a:solidFill>
            </a:endParaRPr>
          </a:p>
        </p:txBody>
      </p:sp>
      <p:pic>
        <p:nvPicPr>
          <p:cNvPr id="276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326" y="3871912"/>
            <a:ext cx="7825348" cy="123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34"/>
          <p:cNvSpPr txBox="1"/>
          <p:nvPr/>
        </p:nvSpPr>
        <p:spPr>
          <a:xfrm>
            <a:off x="8414014" y="4749798"/>
            <a:ext cx="457200" cy="381000"/>
          </a:xfrm>
          <a:prstGeom prst="rect">
            <a:avLst/>
          </a:prstGeom>
          <a:noFill/>
        </p:spPr>
        <p:txBody>
          <a:bodyPr wrap="square" rtlCol="0">
            <a:spAutoFit/>
          </a:bodyPr>
          <a:lstStyle/>
          <a:p>
            <a:r>
              <a:rPr lang="en-US" dirty="0" smtClean="0"/>
              <a:t>[4]</a:t>
            </a:r>
            <a:endParaRPr lang="en-US" dirty="0"/>
          </a:p>
        </p:txBody>
      </p:sp>
      <p:sp>
        <p:nvSpPr>
          <p:cNvPr id="7" name="Slide Number Placeholder 6"/>
          <p:cNvSpPr>
            <a:spLocks noGrp="1"/>
          </p:cNvSpPr>
          <p:nvPr>
            <p:ph type="sldNum" sz="quarter" idx="11"/>
          </p:nvPr>
        </p:nvSpPr>
        <p:spPr/>
        <p:txBody>
          <a:bodyPr/>
          <a:lstStyle/>
          <a:p>
            <a:fld id="{173F9154-291C-425A-A36F-60764B2CA33B}" type="slidenum">
              <a:rPr lang="en-US" smtClean="0"/>
              <a:pPr/>
              <a:t>20</a:t>
            </a:fld>
            <a:endParaRPr lang="en-US" dirty="0"/>
          </a:p>
        </p:txBody>
      </p:sp>
    </p:spTree>
    <p:extLst>
      <p:ext uri="{BB962C8B-B14F-4D97-AF65-F5344CB8AC3E}">
        <p14:creationId xmlns:p14="http://schemas.microsoft.com/office/powerpoint/2010/main" val="290656978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Fig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399" y="906780"/>
            <a:ext cx="8733677"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Grp="1" noChangeArrowheads="1"/>
          </p:cNvSpPr>
          <p:nvPr>
            <p:ph type="body" sz="half" idx="4294967295"/>
          </p:nvPr>
        </p:nvSpPr>
        <p:spPr>
          <a:xfrm>
            <a:off x="810490" y="5181600"/>
            <a:ext cx="8333509" cy="1676400"/>
          </a:xfrm>
        </p:spPr>
        <p:txBody>
          <a:bodyPr>
            <a:normAutofit/>
          </a:bodyPr>
          <a:lstStyle/>
          <a:p>
            <a:r>
              <a:rPr lang="en-US" sz="2400" dirty="0" smtClean="0">
                <a:latin typeface="+mj-lt"/>
                <a:cs typeface="Arial" pitchFamily="34" charset="0"/>
              </a:rPr>
              <a:t>Conventional method of ‘process corner based timing closure’ un-suitable for sub-</a:t>
            </a:r>
            <a:r>
              <a:rPr lang="en-US" sz="2400" dirty="0" err="1" smtClean="0">
                <a:latin typeface="+mj-lt"/>
                <a:cs typeface="Arial" pitchFamily="34" charset="0"/>
              </a:rPr>
              <a:t>Vt</a:t>
            </a:r>
            <a:endParaRPr lang="en-US" sz="2400" dirty="0" smtClean="0">
              <a:latin typeface="+mj-lt"/>
              <a:cs typeface="Arial" pitchFamily="34" charset="0"/>
            </a:endParaRPr>
          </a:p>
          <a:p>
            <a:r>
              <a:rPr lang="en-US" sz="2400" dirty="0" smtClean="0">
                <a:latin typeface="+mj-lt"/>
                <a:cs typeface="Arial" pitchFamily="34" charset="0"/>
              </a:rPr>
              <a:t>Doesn’t capture sensitivity to local variation</a:t>
            </a:r>
          </a:p>
          <a:p>
            <a:pPr>
              <a:buFont typeface="Wingdings" pitchFamily="2" charset="2"/>
              <a:buChar char="§"/>
            </a:pPr>
            <a:endParaRPr lang="en-US" sz="2800" dirty="0" smtClean="0">
              <a:latin typeface="Arial" charset="0"/>
              <a:cs typeface="Arial" charset="0"/>
            </a:endParaRPr>
          </a:p>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21</a:t>
            </a:fld>
            <a:endParaRPr lang="en-US" dirty="0"/>
          </a:p>
        </p:txBody>
      </p:sp>
    </p:spTree>
    <p:extLst>
      <p:ext uri="{BB962C8B-B14F-4D97-AF65-F5344CB8AC3E}">
        <p14:creationId xmlns:p14="http://schemas.microsoft.com/office/powerpoint/2010/main" val="309176783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Hypothesis</a:t>
            </a:r>
            <a:endParaRPr lang="en-US" sz="3800" dirty="0"/>
          </a:p>
        </p:txBody>
      </p:sp>
      <p:sp>
        <p:nvSpPr>
          <p:cNvPr id="8" name="TextBox 7"/>
          <p:cNvSpPr txBox="1"/>
          <p:nvPr/>
        </p:nvSpPr>
        <p:spPr>
          <a:xfrm>
            <a:off x="831272" y="1155700"/>
            <a:ext cx="8312727" cy="2677656"/>
          </a:xfrm>
          <a:prstGeom prst="rect">
            <a:avLst/>
          </a:prstGeom>
          <a:noFill/>
        </p:spPr>
        <p:txBody>
          <a:bodyPr wrap="square" rtlCol="0">
            <a:spAutoFit/>
          </a:bodyPr>
          <a:lstStyle/>
          <a:p>
            <a:pPr indent="-457200"/>
            <a:r>
              <a:rPr lang="en-US" sz="2400" dirty="0" smtClean="0"/>
              <a:t>1. Using TX-gate style logic, we can achieve lower energy consumption for a given yield when compared to static CMOS gates.</a:t>
            </a:r>
          </a:p>
          <a:p>
            <a:pPr marL="457200" indent="-457200">
              <a:buAutoNum type="arabicPeriod"/>
            </a:pPr>
            <a:endParaRPr lang="en-US" sz="2400" dirty="0" smtClean="0"/>
          </a:p>
          <a:p>
            <a:r>
              <a:rPr lang="en-US" sz="2400" dirty="0" smtClean="0"/>
              <a:t>2. We can achieve decreased total energy with a flow that optimizes leakage on non-critical paths, but still ensures path yield with variation aware cell characterization.</a:t>
            </a:r>
          </a:p>
        </p:txBody>
      </p:sp>
      <p:sp>
        <p:nvSpPr>
          <p:cNvPr id="2" name="Slide Number Placeholder 1"/>
          <p:cNvSpPr>
            <a:spLocks noGrp="1"/>
          </p:cNvSpPr>
          <p:nvPr>
            <p:ph type="sldNum" sz="quarter" idx="11"/>
          </p:nvPr>
        </p:nvSpPr>
        <p:spPr/>
        <p:txBody>
          <a:bodyPr/>
          <a:lstStyle/>
          <a:p>
            <a:fld id="{173F9154-291C-425A-A36F-60764B2CA33B}" type="slidenum">
              <a:rPr lang="en-US" smtClean="0"/>
              <a:pPr/>
              <a:t>22</a:t>
            </a:fld>
            <a:endParaRPr lang="en-US" dirty="0"/>
          </a:p>
        </p:txBody>
      </p:sp>
    </p:spTree>
    <p:extLst>
      <p:ext uri="{BB962C8B-B14F-4D97-AF65-F5344CB8AC3E}">
        <p14:creationId xmlns:p14="http://schemas.microsoft.com/office/powerpoint/2010/main" val="134387158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igures2.emf"/>
          <p:cNvPicPr>
            <a:picLocks noChangeAspect="1"/>
          </p:cNvPicPr>
          <p:nvPr/>
        </p:nvPicPr>
        <p:blipFill>
          <a:blip r:embed="rId3" cstate="print"/>
          <a:stretch>
            <a:fillRect/>
          </a:stretch>
        </p:blipFill>
        <p:spPr>
          <a:xfrm>
            <a:off x="609600" y="627949"/>
            <a:ext cx="8305800" cy="6230051"/>
          </a:xfrm>
          <a:prstGeom prst="rect">
            <a:avLst/>
          </a:prstGeom>
        </p:spPr>
      </p:pic>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Proposed Approach</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23</a:t>
            </a:fld>
            <a:endParaRPr lang="en-US" dirty="0"/>
          </a:p>
        </p:txBody>
      </p:sp>
    </p:spTree>
    <p:extLst>
      <p:ext uri="{BB962C8B-B14F-4D97-AF65-F5344CB8AC3E}">
        <p14:creationId xmlns:p14="http://schemas.microsoft.com/office/powerpoint/2010/main" val="189536647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Anticipated Contributions</a:t>
            </a:r>
            <a:endParaRPr lang="en-US" sz="3800" dirty="0"/>
          </a:p>
        </p:txBody>
      </p:sp>
      <p:sp>
        <p:nvSpPr>
          <p:cNvPr id="4" name="TextBox 3"/>
          <p:cNvSpPr txBox="1"/>
          <p:nvPr/>
        </p:nvSpPr>
        <p:spPr>
          <a:xfrm>
            <a:off x="831272" y="3810000"/>
            <a:ext cx="8312727" cy="1569660"/>
          </a:xfrm>
          <a:prstGeom prst="rect">
            <a:avLst/>
          </a:prstGeom>
          <a:noFill/>
        </p:spPr>
        <p:txBody>
          <a:bodyPr wrap="square" rtlCol="0">
            <a:spAutoFit/>
          </a:bodyPr>
          <a:lstStyle/>
          <a:p>
            <a:pPr marL="285750" indent="-285750">
              <a:buFont typeface="Arial" pitchFamily="34" charset="0"/>
              <a:buChar char="•"/>
            </a:pPr>
            <a:r>
              <a:rPr lang="en-US" sz="2400" dirty="0" smtClean="0"/>
              <a:t>Minimizing leakage in TX-based cells</a:t>
            </a:r>
          </a:p>
          <a:p>
            <a:pPr marL="285750" indent="-285750">
              <a:buFont typeface="Arial" pitchFamily="34" charset="0"/>
              <a:buChar char="•"/>
            </a:pPr>
            <a:r>
              <a:rPr lang="en-US" sz="2400" dirty="0" smtClean="0"/>
              <a:t>Matching speed with static CMOS counterparts</a:t>
            </a:r>
          </a:p>
          <a:p>
            <a:pPr marL="285750" indent="-285750">
              <a:buFont typeface="Arial" pitchFamily="34" charset="0"/>
              <a:buChar char="•"/>
            </a:pPr>
            <a:r>
              <a:rPr lang="en-US" sz="2400" dirty="0" smtClean="0"/>
              <a:t>Layout compactness issues</a:t>
            </a:r>
          </a:p>
          <a:p>
            <a:pPr marL="285750" indent="-285750"/>
            <a:endParaRPr lang="en-US" sz="2400" dirty="0"/>
          </a:p>
        </p:txBody>
      </p:sp>
      <p:sp>
        <p:nvSpPr>
          <p:cNvPr id="5" name="TextBox 4"/>
          <p:cNvSpPr txBox="1"/>
          <p:nvPr/>
        </p:nvSpPr>
        <p:spPr>
          <a:xfrm>
            <a:off x="0" y="3124200"/>
            <a:ext cx="9144000" cy="677108"/>
          </a:xfrm>
          <a:prstGeom prst="rect">
            <a:avLst/>
          </a:prstGeom>
          <a:noFill/>
        </p:spPr>
        <p:txBody>
          <a:bodyPr wrap="square" rtlCol="0">
            <a:spAutoFit/>
          </a:bodyPr>
          <a:lstStyle/>
          <a:p>
            <a:pPr algn="ctr"/>
            <a:r>
              <a:rPr lang="en-US" sz="3800" dirty="0" smtClean="0"/>
              <a:t>Anticipated Bottlenecks</a:t>
            </a:r>
            <a:endParaRPr lang="en-US" sz="3800" dirty="0"/>
          </a:p>
        </p:txBody>
      </p:sp>
      <p:sp>
        <p:nvSpPr>
          <p:cNvPr id="6" name="TextBox 5"/>
          <p:cNvSpPr txBox="1"/>
          <p:nvPr/>
        </p:nvSpPr>
        <p:spPr>
          <a:xfrm>
            <a:off x="852054" y="1066800"/>
            <a:ext cx="8291945" cy="1569660"/>
          </a:xfrm>
          <a:prstGeom prst="rect">
            <a:avLst/>
          </a:prstGeom>
          <a:noFill/>
        </p:spPr>
        <p:txBody>
          <a:bodyPr wrap="square" rtlCol="0">
            <a:spAutoFit/>
          </a:bodyPr>
          <a:lstStyle/>
          <a:p>
            <a:pPr marL="285750" indent="-285750">
              <a:buFont typeface="Arial" pitchFamily="34" charset="0"/>
              <a:buChar char="•"/>
            </a:pPr>
            <a:r>
              <a:rPr lang="en-US" sz="2400" dirty="0" smtClean="0"/>
              <a:t>Variation immune TX-Gate standard cell library (publication)</a:t>
            </a:r>
          </a:p>
          <a:p>
            <a:pPr marL="285750" indent="-285750">
              <a:buFont typeface="Arial" pitchFamily="34" charset="0"/>
              <a:buChar char="•"/>
            </a:pPr>
            <a:r>
              <a:rPr lang="en-US" sz="2400" dirty="0" smtClean="0"/>
              <a:t>Variation aware path leakage optimization technique (publication)</a:t>
            </a:r>
          </a:p>
          <a:p>
            <a:pPr marL="285750" indent="-285750"/>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24</a:t>
            </a:fld>
            <a:endParaRPr lang="en-US" dirty="0"/>
          </a:p>
        </p:txBody>
      </p:sp>
    </p:spTree>
    <p:extLst>
      <p:ext uri="{BB962C8B-B14F-4D97-AF65-F5344CB8AC3E}">
        <p14:creationId xmlns:p14="http://schemas.microsoft.com/office/powerpoint/2010/main" val="416762861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0"/>
            <a:ext cx="8291945" cy="1143000"/>
          </a:xfrm>
        </p:spPr>
        <p:txBody>
          <a:bodyPr>
            <a:normAutofit/>
          </a:bodyPr>
          <a:lstStyle/>
          <a:p>
            <a:r>
              <a:rPr lang="en-US" sz="3800" dirty="0" smtClean="0"/>
              <a:t>Outline</a:t>
            </a:r>
            <a:endParaRPr lang="en-US" sz="3800" dirty="0"/>
          </a:p>
        </p:txBody>
      </p:sp>
      <p:sp>
        <p:nvSpPr>
          <p:cNvPr id="6" name="TextBox 5"/>
          <p:cNvSpPr txBox="1"/>
          <p:nvPr/>
        </p:nvSpPr>
        <p:spPr>
          <a:xfrm>
            <a:off x="852054" y="1073289"/>
            <a:ext cx="8291945" cy="5201424"/>
          </a:xfrm>
          <a:prstGeom prst="rect">
            <a:avLst/>
          </a:prstGeom>
          <a:noFill/>
        </p:spPr>
        <p:txBody>
          <a:bodyPr wrap="square" rtlCol="0">
            <a:spAutoFit/>
          </a:bodyPr>
          <a:lstStyle/>
          <a:p>
            <a:pPr marL="342900" indent="-342900">
              <a:buFont typeface="Arial" pitchFamily="34" charset="0"/>
              <a:buChar char="•"/>
            </a:pPr>
            <a:r>
              <a:rPr lang="en-US" sz="2400" dirty="0" smtClean="0"/>
              <a:t>Motivation</a:t>
            </a:r>
          </a:p>
          <a:p>
            <a:pPr marL="342900" indent="-342900">
              <a:buFont typeface="Arial" pitchFamily="34" charset="0"/>
              <a:buChar char="•"/>
            </a:pPr>
            <a:r>
              <a:rPr lang="en-US" sz="2400" dirty="0"/>
              <a:t>Hardware Selection for Energy Efficient </a:t>
            </a:r>
            <a:r>
              <a:rPr lang="en-US" sz="2400" dirty="0" err="1"/>
              <a:t>SoC</a:t>
            </a:r>
            <a:r>
              <a:rPr lang="en-US" sz="2400" dirty="0"/>
              <a:t> (BASN chip</a:t>
            </a:r>
            <a:r>
              <a:rPr lang="en-US" sz="2400" dirty="0" smtClean="0"/>
              <a:t>)</a:t>
            </a:r>
          </a:p>
          <a:p>
            <a:pPr marL="800100" lvl="1" indent="-342900">
              <a:buFont typeface="Arial" pitchFamily="34" charset="0"/>
              <a:buChar char="•"/>
            </a:pPr>
            <a:r>
              <a:rPr lang="en-US" sz="2400" dirty="0" smtClean="0"/>
              <a:t>Motivation</a:t>
            </a:r>
          </a:p>
          <a:p>
            <a:pPr marL="800100" lvl="1" indent="-342900">
              <a:buFont typeface="Arial" pitchFamily="34" charset="0"/>
              <a:buChar char="•"/>
            </a:pPr>
            <a:r>
              <a:rPr lang="en-US" sz="2400" dirty="0" smtClean="0"/>
              <a:t>Hypothesis</a:t>
            </a:r>
          </a:p>
          <a:p>
            <a:pPr marL="800100" lvl="1" indent="-342900">
              <a:buFont typeface="Arial" pitchFamily="34" charset="0"/>
              <a:buChar char="•"/>
            </a:pPr>
            <a:r>
              <a:rPr lang="en-US" sz="2400" dirty="0" smtClean="0"/>
              <a:t>Approach</a:t>
            </a:r>
          </a:p>
          <a:p>
            <a:pPr marL="800100" lvl="1" indent="-342900">
              <a:buFont typeface="Arial" pitchFamily="34" charset="0"/>
              <a:buChar char="•"/>
            </a:pPr>
            <a:r>
              <a:rPr lang="en-US" sz="2400" dirty="0" smtClean="0"/>
              <a:t>Results</a:t>
            </a:r>
          </a:p>
          <a:p>
            <a:pPr marL="342900" indent="-342900">
              <a:buFont typeface="Arial" pitchFamily="34" charset="0"/>
              <a:buChar char="•"/>
            </a:pPr>
            <a:r>
              <a:rPr lang="en-US" sz="2400" dirty="0" smtClean="0"/>
              <a:t>Library </a:t>
            </a:r>
            <a:r>
              <a:rPr lang="en-US" sz="2400" dirty="0"/>
              <a:t>Design and Characterization at ULVs for Robust Timing </a:t>
            </a:r>
            <a:r>
              <a:rPr lang="en-US" sz="2400" dirty="0" smtClean="0"/>
              <a:t>Closure</a:t>
            </a:r>
          </a:p>
          <a:p>
            <a:pPr marL="342900" indent="-342900">
              <a:buFont typeface="Arial" pitchFamily="34" charset="0"/>
              <a:buChar char="•"/>
            </a:pPr>
            <a:r>
              <a:rPr lang="en-US" sz="2400" dirty="0"/>
              <a:t>Hold Time Analysis and Timing Closure Method for </a:t>
            </a:r>
            <a:r>
              <a:rPr lang="en-US" sz="2400" dirty="0" smtClean="0"/>
              <a:t>Sub-threshold</a:t>
            </a:r>
          </a:p>
          <a:p>
            <a:pPr marL="342900" indent="-342900">
              <a:buFont typeface="Arial" pitchFamily="34" charset="0"/>
              <a:buChar char="•"/>
            </a:pPr>
            <a:r>
              <a:rPr lang="en-US" sz="2400" dirty="0" smtClean="0"/>
              <a:t>Latch </a:t>
            </a:r>
            <a:r>
              <a:rPr lang="en-US" sz="2400" dirty="0"/>
              <a:t>Based Design for Single-V</a:t>
            </a:r>
            <a:r>
              <a:rPr lang="en-US" sz="2400" baseline="-25000" dirty="0"/>
              <a:t>DD</a:t>
            </a:r>
            <a:r>
              <a:rPr lang="en-US" sz="2400" dirty="0"/>
              <a:t> Alternative Approach to DVFS</a:t>
            </a:r>
            <a:endParaRPr lang="en-US" sz="2400" dirty="0" smtClean="0"/>
          </a:p>
          <a:p>
            <a:pPr marL="342900" indent="-342900">
              <a:buFont typeface="Arial" pitchFamily="34" charset="0"/>
              <a:buChar char="•"/>
            </a:pPr>
            <a:endParaRPr lang="en-US" sz="2400" dirty="0" smtClean="0"/>
          </a:p>
          <a:p>
            <a:endParaRPr lang="en-US" sz="20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25</a:t>
            </a:fld>
            <a:endParaRPr lang="en-US" dirty="0"/>
          </a:p>
        </p:txBody>
      </p:sp>
    </p:spTree>
    <p:extLst>
      <p:ext uri="{BB962C8B-B14F-4D97-AF65-F5344CB8AC3E}">
        <p14:creationId xmlns:p14="http://schemas.microsoft.com/office/powerpoint/2010/main" val="394289871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1905000"/>
            <a:ext cx="8291945" cy="2057400"/>
          </a:xfrm>
        </p:spPr>
        <p:txBody>
          <a:bodyPr>
            <a:normAutofit/>
          </a:bodyPr>
          <a:lstStyle/>
          <a:p>
            <a:r>
              <a:rPr lang="en-US" sz="3800" dirty="0" smtClean="0"/>
              <a:t>Project 3: Hold Time Analysis and Timing Closure Method for Sub-threshold</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26</a:t>
            </a:fld>
            <a:endParaRPr lang="en-US" dirty="0"/>
          </a:p>
        </p:txBody>
      </p:sp>
    </p:spTree>
    <p:extLst>
      <p:ext uri="{BB962C8B-B14F-4D97-AF65-F5344CB8AC3E}">
        <p14:creationId xmlns:p14="http://schemas.microsoft.com/office/powerpoint/2010/main" val="114871097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2"/>
          <p:cNvGrpSpPr/>
          <p:nvPr/>
        </p:nvGrpSpPr>
        <p:grpSpPr>
          <a:xfrm>
            <a:off x="3117280" y="1211210"/>
            <a:ext cx="3940625" cy="2493962"/>
            <a:chOff x="1164775" y="2382838"/>
            <a:chExt cx="2478087" cy="1523682"/>
          </a:xfrm>
        </p:grpSpPr>
        <p:grpSp>
          <p:nvGrpSpPr>
            <p:cNvPr id="3" name="Group 85"/>
            <p:cNvGrpSpPr>
              <a:grpSpLocks/>
            </p:cNvGrpSpPr>
            <p:nvPr/>
          </p:nvGrpSpPr>
          <p:grpSpPr bwMode="auto">
            <a:xfrm>
              <a:off x="1437825" y="2382838"/>
              <a:ext cx="355600" cy="474662"/>
              <a:chOff x="4605" y="6302"/>
              <a:chExt cx="561" cy="748"/>
            </a:xfrm>
          </p:grpSpPr>
          <p:sp>
            <p:nvSpPr>
              <p:cNvPr id="8"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9"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5" name="Group 85"/>
            <p:cNvGrpSpPr>
              <a:grpSpLocks/>
            </p:cNvGrpSpPr>
            <p:nvPr/>
          </p:nvGrpSpPr>
          <p:grpSpPr bwMode="auto">
            <a:xfrm>
              <a:off x="3287262" y="2382838"/>
              <a:ext cx="355600" cy="474662"/>
              <a:chOff x="4605" y="6302"/>
              <a:chExt cx="561" cy="748"/>
            </a:xfrm>
          </p:grpSpPr>
          <p:sp>
            <p:nvSpPr>
              <p:cNvPr id="11"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12"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sp>
          <p:nvSpPr>
            <p:cNvPr id="13" name="Freeform 131"/>
            <p:cNvSpPr>
              <a:spLocks/>
            </p:cNvSpPr>
            <p:nvPr/>
          </p:nvSpPr>
          <p:spPr bwMode="auto">
            <a:xfrm flipV="1">
              <a:off x="1795012" y="2428875"/>
              <a:ext cx="1482725" cy="46038"/>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4" name="Freeform 132"/>
            <p:cNvSpPr>
              <a:spLocks/>
            </p:cNvSpPr>
            <p:nvPr/>
          </p:nvSpPr>
          <p:spPr bwMode="auto">
            <a:xfrm>
              <a:off x="1164775" y="2857501"/>
              <a:ext cx="447675" cy="850899"/>
            </a:xfrm>
            <a:custGeom>
              <a:avLst/>
              <a:gdLst>
                <a:gd name="T0" fmla="*/ 448948 w 447040"/>
                <a:gd name="T1" fmla="*/ 0 h 508000"/>
                <a:gd name="T2" fmla="*/ 448948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5" name="Freeform 133"/>
            <p:cNvSpPr>
              <a:spLocks/>
            </p:cNvSpPr>
            <p:nvPr/>
          </p:nvSpPr>
          <p:spPr bwMode="auto">
            <a:xfrm>
              <a:off x="1206050" y="2857501"/>
              <a:ext cx="2259012" cy="850899"/>
            </a:xfrm>
            <a:custGeom>
              <a:avLst/>
              <a:gdLst>
                <a:gd name="T0" fmla="*/ 294706406 w 447040"/>
                <a:gd name="T1" fmla="*/ 0 h 508000"/>
                <a:gd name="T2" fmla="*/ 294706406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6" name="Rounded Rectangle 138"/>
            <p:cNvSpPr>
              <a:spLocks noChangeArrowheads="1"/>
            </p:cNvSpPr>
            <p:nvPr/>
          </p:nvSpPr>
          <p:spPr bwMode="auto">
            <a:xfrm>
              <a:off x="2018850" y="3500120"/>
              <a:ext cx="914400" cy="406400"/>
            </a:xfrm>
            <a:prstGeom prst="roundRect">
              <a:avLst>
                <a:gd name="adj" fmla="val 16667"/>
              </a:avLst>
            </a:prstGeom>
            <a:solidFill>
              <a:schemeClr val="bg1"/>
            </a:solidFill>
            <a:ln w="28575" algn="ctr">
              <a:solidFill>
                <a:srgbClr val="0033CC"/>
              </a:solidFill>
              <a:round/>
              <a:headEnd/>
              <a:tailEnd/>
            </a:ln>
          </p:spPr>
          <p:txBody>
            <a:bodyPr wrap="none" anchor="ctr"/>
            <a:lstStyle/>
            <a:p>
              <a:pPr algn="ctr" fontAlgn="base">
                <a:spcBef>
                  <a:spcPct val="0"/>
                </a:spcBef>
                <a:spcAft>
                  <a:spcPct val="0"/>
                </a:spcAft>
              </a:pPr>
              <a:r>
                <a:rPr lang="en-US" sz="2000" dirty="0" err="1">
                  <a:solidFill>
                    <a:srgbClr val="000000"/>
                  </a:solidFill>
                </a:rPr>
                <a:t>t</a:t>
              </a:r>
              <a:r>
                <a:rPr lang="en-US" sz="2000" baseline="-25000" dirty="0" err="1">
                  <a:solidFill>
                    <a:srgbClr val="000000"/>
                  </a:solidFill>
                </a:rPr>
                <a:t>SKEW</a:t>
              </a:r>
              <a:endParaRPr lang="en-US" sz="2000" dirty="0">
                <a:solidFill>
                  <a:srgbClr val="000000"/>
                </a:solidFill>
              </a:endParaRPr>
            </a:p>
          </p:txBody>
        </p:sp>
      </p:grpSp>
      <p:sp>
        <p:nvSpPr>
          <p:cNvPr id="31" name="TextBox 111"/>
          <p:cNvSpPr txBox="1">
            <a:spLocks noChangeArrowheads="1"/>
          </p:cNvSpPr>
          <p:nvPr/>
        </p:nvSpPr>
        <p:spPr bwMode="auto">
          <a:xfrm>
            <a:off x="925825" y="3993068"/>
            <a:ext cx="918842"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 </a:t>
            </a:r>
            <a:endParaRPr lang="en-US" sz="2400" dirty="0">
              <a:solidFill>
                <a:srgbClr val="000000"/>
              </a:solidFill>
            </a:endParaRPr>
          </a:p>
        </p:txBody>
      </p:sp>
      <p:sp>
        <p:nvSpPr>
          <p:cNvPr id="33" name="Freeform 38"/>
          <p:cNvSpPr>
            <a:spLocks/>
          </p:cNvSpPr>
          <p:nvPr/>
        </p:nvSpPr>
        <p:spPr bwMode="auto">
          <a:xfrm>
            <a:off x="3174950" y="414208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34" name="Freeform 39"/>
          <p:cNvSpPr>
            <a:spLocks/>
          </p:cNvSpPr>
          <p:nvPr/>
        </p:nvSpPr>
        <p:spPr bwMode="auto">
          <a:xfrm>
            <a:off x="4363883" y="415221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35" name="Freeform 40"/>
          <p:cNvSpPr>
            <a:spLocks/>
          </p:cNvSpPr>
          <p:nvPr/>
        </p:nvSpPr>
        <p:spPr bwMode="auto">
          <a:xfrm>
            <a:off x="5542654" y="416234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2" name="Freeform 38"/>
          <p:cNvSpPr>
            <a:spLocks/>
          </p:cNvSpPr>
          <p:nvPr/>
        </p:nvSpPr>
        <p:spPr bwMode="auto">
          <a:xfrm>
            <a:off x="3347987" y="4739908"/>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3" name="Freeform 39"/>
          <p:cNvSpPr>
            <a:spLocks/>
          </p:cNvSpPr>
          <p:nvPr/>
        </p:nvSpPr>
        <p:spPr bwMode="auto">
          <a:xfrm>
            <a:off x="4536920" y="4750038"/>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4" name="Freeform 40"/>
          <p:cNvSpPr>
            <a:spLocks/>
          </p:cNvSpPr>
          <p:nvPr/>
        </p:nvSpPr>
        <p:spPr bwMode="auto">
          <a:xfrm>
            <a:off x="5715691" y="4760168"/>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5" name="TextBox 111"/>
          <p:cNvSpPr txBox="1">
            <a:spLocks noChangeArrowheads="1"/>
          </p:cNvSpPr>
          <p:nvPr/>
        </p:nvSpPr>
        <p:spPr bwMode="auto">
          <a:xfrm>
            <a:off x="861832" y="4629100"/>
            <a:ext cx="1694503"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err="1" smtClean="0">
                <a:solidFill>
                  <a:srgbClr val="000000"/>
                </a:solidFill>
              </a:rPr>
              <a:t>Clock+skew</a:t>
            </a:r>
            <a:r>
              <a:rPr lang="en-US" sz="2400" dirty="0" smtClean="0">
                <a:solidFill>
                  <a:srgbClr val="000000"/>
                </a:solidFill>
              </a:rPr>
              <a:t> </a:t>
            </a:r>
            <a:endParaRPr lang="en-US" sz="2400" dirty="0">
              <a:solidFill>
                <a:srgbClr val="000000"/>
              </a:solidFill>
            </a:endParaRPr>
          </a:p>
        </p:txBody>
      </p:sp>
      <p:sp>
        <p:nvSpPr>
          <p:cNvPr id="46" name="Freeform 49"/>
          <p:cNvSpPr>
            <a:spLocks/>
          </p:cNvSpPr>
          <p:nvPr/>
        </p:nvSpPr>
        <p:spPr bwMode="auto">
          <a:xfrm flipV="1">
            <a:off x="6732537" y="4298961"/>
            <a:ext cx="680645"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8" name="Freeform 49"/>
          <p:cNvSpPr>
            <a:spLocks/>
          </p:cNvSpPr>
          <p:nvPr/>
        </p:nvSpPr>
        <p:spPr bwMode="auto">
          <a:xfrm flipV="1">
            <a:off x="3174950" y="4883071"/>
            <a:ext cx="377846"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9" name="Freeform 49"/>
          <p:cNvSpPr>
            <a:spLocks/>
          </p:cNvSpPr>
          <p:nvPr/>
        </p:nvSpPr>
        <p:spPr bwMode="auto">
          <a:xfrm flipV="1">
            <a:off x="6886526" y="4877731"/>
            <a:ext cx="526656" cy="78490"/>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50" name="Straight Connector 49"/>
          <p:cNvCxnSpPr/>
          <p:nvPr/>
        </p:nvCxnSpPr>
        <p:spPr>
          <a:xfrm>
            <a:off x="3713112" y="3810000"/>
            <a:ext cx="0" cy="3228003"/>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1" name="Curved Connector 50"/>
          <p:cNvCxnSpPr>
            <a:stCxn id="33" idx="2"/>
          </p:cNvCxnSpPr>
          <p:nvPr/>
        </p:nvCxnSpPr>
        <p:spPr>
          <a:xfrm>
            <a:off x="3723688" y="4142085"/>
            <a:ext cx="142305" cy="1271587"/>
          </a:xfrm>
          <a:prstGeom prst="curvedConnector4">
            <a:avLst>
              <a:gd name="adj1" fmla="val -142792"/>
              <a:gd name="adj2" fmla="val 57568"/>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4" name="TextBox 111"/>
          <p:cNvSpPr txBox="1">
            <a:spLocks noChangeArrowheads="1"/>
          </p:cNvSpPr>
          <p:nvPr/>
        </p:nvSpPr>
        <p:spPr bwMode="auto">
          <a:xfrm>
            <a:off x="919989" y="5446861"/>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55" name="TextBox 111"/>
          <p:cNvSpPr txBox="1">
            <a:spLocks noChangeArrowheads="1"/>
          </p:cNvSpPr>
          <p:nvPr/>
        </p:nvSpPr>
        <p:spPr bwMode="auto">
          <a:xfrm>
            <a:off x="919989" y="6132661"/>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56" name="Freeform 49"/>
          <p:cNvSpPr>
            <a:spLocks/>
          </p:cNvSpPr>
          <p:nvPr/>
        </p:nvSpPr>
        <p:spPr bwMode="auto">
          <a:xfrm flipV="1">
            <a:off x="3174949" y="5692139"/>
            <a:ext cx="538163"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57" name="Straight Connector 56"/>
          <p:cNvCxnSpPr/>
          <p:nvPr/>
        </p:nvCxnSpPr>
        <p:spPr>
          <a:xfrm>
            <a:off x="3891788" y="3810000"/>
            <a:ext cx="1" cy="3228003"/>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8" name="Freeform 49"/>
          <p:cNvSpPr>
            <a:spLocks/>
          </p:cNvSpPr>
          <p:nvPr/>
        </p:nvSpPr>
        <p:spPr bwMode="auto">
          <a:xfrm flipV="1">
            <a:off x="3891788" y="6256217"/>
            <a:ext cx="2380374" cy="52070"/>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9" name="Freeform 49"/>
          <p:cNvSpPr>
            <a:spLocks/>
          </p:cNvSpPr>
          <p:nvPr/>
        </p:nvSpPr>
        <p:spPr bwMode="auto">
          <a:xfrm flipV="1">
            <a:off x="3165424" y="6441100"/>
            <a:ext cx="726365"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0" name="Freeform 49"/>
          <p:cNvSpPr>
            <a:spLocks/>
          </p:cNvSpPr>
          <p:nvPr/>
        </p:nvSpPr>
        <p:spPr bwMode="auto">
          <a:xfrm rot="16200000" flipV="1">
            <a:off x="3778194" y="6366875"/>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1" name="Freeform 49"/>
          <p:cNvSpPr>
            <a:spLocks/>
          </p:cNvSpPr>
          <p:nvPr/>
        </p:nvSpPr>
        <p:spPr bwMode="auto">
          <a:xfrm flipV="1">
            <a:off x="4904266" y="5662141"/>
            <a:ext cx="2508916" cy="82752"/>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2" name="Freeform 49"/>
          <p:cNvSpPr>
            <a:spLocks/>
          </p:cNvSpPr>
          <p:nvPr/>
        </p:nvSpPr>
        <p:spPr bwMode="auto">
          <a:xfrm rot="16200000" flipV="1">
            <a:off x="4790672" y="5610859"/>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3" name="Freeform 49"/>
          <p:cNvSpPr>
            <a:spLocks/>
          </p:cNvSpPr>
          <p:nvPr/>
        </p:nvSpPr>
        <p:spPr bwMode="auto">
          <a:xfrm flipH="1" flipV="1">
            <a:off x="6272162" y="6439655"/>
            <a:ext cx="1141020" cy="47163"/>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4" name="Freeform 49"/>
          <p:cNvSpPr>
            <a:spLocks/>
          </p:cNvSpPr>
          <p:nvPr/>
        </p:nvSpPr>
        <p:spPr bwMode="auto">
          <a:xfrm rot="16200000" flipV="1">
            <a:off x="6159444" y="6373225"/>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65" name="Curved Connector 64"/>
          <p:cNvCxnSpPr/>
          <p:nvPr/>
        </p:nvCxnSpPr>
        <p:spPr>
          <a:xfrm rot="16200000" flipH="1">
            <a:off x="3295960" y="5508838"/>
            <a:ext cx="1404521" cy="142305"/>
          </a:xfrm>
          <a:prstGeom prst="curvedConnector3">
            <a:avLst>
              <a:gd name="adj1" fmla="val 50000"/>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6" name="Freeform 131"/>
          <p:cNvSpPr>
            <a:spLocks/>
          </p:cNvSpPr>
          <p:nvPr/>
        </p:nvSpPr>
        <p:spPr bwMode="auto">
          <a:xfrm flipV="1">
            <a:off x="7055661" y="1302280"/>
            <a:ext cx="670081" cy="75355"/>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7" name="TextBox 111"/>
          <p:cNvSpPr txBox="1">
            <a:spLocks noChangeArrowheads="1"/>
          </p:cNvSpPr>
          <p:nvPr/>
        </p:nvSpPr>
        <p:spPr bwMode="auto">
          <a:xfrm>
            <a:off x="3910658" y="2133600"/>
            <a:ext cx="918842"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 </a:t>
            </a:r>
            <a:endParaRPr lang="en-US" sz="2400" dirty="0">
              <a:solidFill>
                <a:srgbClr val="000000"/>
              </a:solidFill>
            </a:endParaRPr>
          </a:p>
        </p:txBody>
      </p:sp>
      <p:sp>
        <p:nvSpPr>
          <p:cNvPr id="78" name="TextBox 111"/>
          <p:cNvSpPr txBox="1">
            <a:spLocks noChangeArrowheads="1"/>
          </p:cNvSpPr>
          <p:nvPr/>
        </p:nvSpPr>
        <p:spPr bwMode="auto">
          <a:xfrm>
            <a:off x="6878490" y="2133599"/>
            <a:ext cx="1694503"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 +skew</a:t>
            </a:r>
            <a:endParaRPr lang="en-US" sz="2400" dirty="0">
              <a:solidFill>
                <a:srgbClr val="000000"/>
              </a:solidFill>
            </a:endParaRPr>
          </a:p>
        </p:txBody>
      </p:sp>
      <p:sp>
        <p:nvSpPr>
          <p:cNvPr id="79" name="TextBox 111"/>
          <p:cNvSpPr txBox="1">
            <a:spLocks noChangeArrowheads="1"/>
          </p:cNvSpPr>
          <p:nvPr/>
        </p:nvSpPr>
        <p:spPr bwMode="auto">
          <a:xfrm>
            <a:off x="4803823" y="1361918"/>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80" name="TextBox 111"/>
          <p:cNvSpPr txBox="1">
            <a:spLocks noChangeArrowheads="1"/>
          </p:cNvSpPr>
          <p:nvPr/>
        </p:nvSpPr>
        <p:spPr bwMode="auto">
          <a:xfrm>
            <a:off x="7153163" y="1340456"/>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81" name="TextBox 80"/>
          <p:cNvSpPr txBox="1"/>
          <p:nvPr/>
        </p:nvSpPr>
        <p:spPr>
          <a:xfrm>
            <a:off x="831280" y="1340456"/>
            <a:ext cx="2556335" cy="1938992"/>
          </a:xfrm>
          <a:prstGeom prst="rect">
            <a:avLst/>
          </a:prstGeom>
          <a:noFill/>
        </p:spPr>
        <p:txBody>
          <a:bodyPr wrap="square" rtlCol="0">
            <a:spAutoFit/>
          </a:bodyPr>
          <a:lstStyle/>
          <a:p>
            <a:r>
              <a:rPr lang="en-US" sz="2400" dirty="0" smtClean="0"/>
              <a:t>Skew is increased in sub-</a:t>
            </a:r>
            <a:r>
              <a:rPr lang="en-US" sz="2400" dirty="0" err="1" smtClean="0"/>
              <a:t>Vt</a:t>
            </a:r>
            <a:r>
              <a:rPr lang="en-US" sz="2400" dirty="0" smtClean="0"/>
              <a:t> because of increased PVT variation sensitivity</a:t>
            </a:r>
            <a:endParaRPr lang="en-US" sz="2400" dirty="0"/>
          </a:p>
        </p:txBody>
      </p:sp>
      <p:sp>
        <p:nvSpPr>
          <p:cNvPr id="82" name="Freeform 49"/>
          <p:cNvSpPr>
            <a:spLocks/>
          </p:cNvSpPr>
          <p:nvPr/>
        </p:nvSpPr>
        <p:spPr bwMode="auto">
          <a:xfrm rot="16200000" flipV="1">
            <a:off x="3611763" y="5626074"/>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83" name="Freeform 49"/>
          <p:cNvSpPr>
            <a:spLocks/>
          </p:cNvSpPr>
          <p:nvPr/>
        </p:nvSpPr>
        <p:spPr bwMode="auto">
          <a:xfrm flipV="1">
            <a:off x="3703460" y="5486399"/>
            <a:ext cx="1200805" cy="7473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 name="Slide Number Placeholder 5"/>
          <p:cNvSpPr>
            <a:spLocks noGrp="1"/>
          </p:cNvSpPr>
          <p:nvPr>
            <p:ph type="sldNum" sz="quarter" idx="11"/>
          </p:nvPr>
        </p:nvSpPr>
        <p:spPr/>
        <p:txBody>
          <a:bodyPr/>
          <a:lstStyle/>
          <a:p>
            <a:fld id="{173F9154-291C-425A-A36F-60764B2CA33B}" type="slidenum">
              <a:rPr lang="en-US" smtClean="0"/>
              <a:pPr/>
              <a:t>27</a:t>
            </a:fld>
            <a:endParaRPr lang="en-US" dirty="0"/>
          </a:p>
        </p:txBody>
      </p:sp>
    </p:spTree>
    <p:extLst>
      <p:ext uri="{BB962C8B-B14F-4D97-AF65-F5344CB8AC3E}">
        <p14:creationId xmlns:p14="http://schemas.microsoft.com/office/powerpoint/2010/main" val="8584067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2"/>
          <p:cNvGrpSpPr/>
          <p:nvPr/>
        </p:nvGrpSpPr>
        <p:grpSpPr>
          <a:xfrm>
            <a:off x="3096498" y="1211210"/>
            <a:ext cx="3940625" cy="2169679"/>
            <a:chOff x="1164775" y="2382838"/>
            <a:chExt cx="2478087" cy="1325562"/>
          </a:xfrm>
        </p:grpSpPr>
        <p:grpSp>
          <p:nvGrpSpPr>
            <p:cNvPr id="3" name="Group 85"/>
            <p:cNvGrpSpPr>
              <a:grpSpLocks/>
            </p:cNvGrpSpPr>
            <p:nvPr/>
          </p:nvGrpSpPr>
          <p:grpSpPr bwMode="auto">
            <a:xfrm>
              <a:off x="1437825" y="2382838"/>
              <a:ext cx="355600" cy="474662"/>
              <a:chOff x="4605" y="6302"/>
              <a:chExt cx="561" cy="748"/>
            </a:xfrm>
          </p:grpSpPr>
          <p:sp>
            <p:nvSpPr>
              <p:cNvPr id="8"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9"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6" name="Group 85"/>
            <p:cNvGrpSpPr>
              <a:grpSpLocks/>
            </p:cNvGrpSpPr>
            <p:nvPr/>
          </p:nvGrpSpPr>
          <p:grpSpPr bwMode="auto">
            <a:xfrm>
              <a:off x="3287262" y="2382838"/>
              <a:ext cx="355600" cy="474662"/>
              <a:chOff x="4605" y="6302"/>
              <a:chExt cx="561" cy="748"/>
            </a:xfrm>
          </p:grpSpPr>
          <p:sp>
            <p:nvSpPr>
              <p:cNvPr id="11"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12"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sp>
          <p:nvSpPr>
            <p:cNvPr id="13" name="Freeform 131"/>
            <p:cNvSpPr>
              <a:spLocks/>
            </p:cNvSpPr>
            <p:nvPr/>
          </p:nvSpPr>
          <p:spPr bwMode="auto">
            <a:xfrm flipV="1">
              <a:off x="1795012" y="2428875"/>
              <a:ext cx="1482725" cy="46038"/>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4" name="Freeform 132"/>
            <p:cNvSpPr>
              <a:spLocks/>
            </p:cNvSpPr>
            <p:nvPr/>
          </p:nvSpPr>
          <p:spPr bwMode="auto">
            <a:xfrm>
              <a:off x="1164775" y="2857501"/>
              <a:ext cx="447675" cy="850899"/>
            </a:xfrm>
            <a:custGeom>
              <a:avLst/>
              <a:gdLst>
                <a:gd name="T0" fmla="*/ 448948 w 447040"/>
                <a:gd name="T1" fmla="*/ 0 h 508000"/>
                <a:gd name="T2" fmla="*/ 448948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5" name="Freeform 133"/>
            <p:cNvSpPr>
              <a:spLocks/>
            </p:cNvSpPr>
            <p:nvPr/>
          </p:nvSpPr>
          <p:spPr bwMode="auto">
            <a:xfrm>
              <a:off x="1206050" y="2857501"/>
              <a:ext cx="2259012" cy="850899"/>
            </a:xfrm>
            <a:custGeom>
              <a:avLst/>
              <a:gdLst>
                <a:gd name="T0" fmla="*/ 294706406 w 447040"/>
                <a:gd name="T1" fmla="*/ 0 h 508000"/>
                <a:gd name="T2" fmla="*/ 294706406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grpSp>
      <p:sp>
        <p:nvSpPr>
          <p:cNvPr id="31" name="TextBox 111"/>
          <p:cNvSpPr txBox="1">
            <a:spLocks noChangeArrowheads="1"/>
          </p:cNvSpPr>
          <p:nvPr/>
        </p:nvSpPr>
        <p:spPr bwMode="auto">
          <a:xfrm>
            <a:off x="750774" y="3993068"/>
            <a:ext cx="2557431"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 w/ BAD slew </a:t>
            </a:r>
            <a:endParaRPr lang="en-US" sz="2400" dirty="0">
              <a:solidFill>
                <a:srgbClr val="000000"/>
              </a:solidFill>
            </a:endParaRPr>
          </a:p>
        </p:txBody>
      </p:sp>
      <p:sp>
        <p:nvSpPr>
          <p:cNvPr id="46" name="Freeform 49"/>
          <p:cNvSpPr>
            <a:spLocks/>
          </p:cNvSpPr>
          <p:nvPr/>
        </p:nvSpPr>
        <p:spPr bwMode="auto">
          <a:xfrm flipV="1">
            <a:off x="3124200" y="4353580"/>
            <a:ext cx="680645"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4" name="TextBox 111"/>
          <p:cNvSpPr txBox="1">
            <a:spLocks noChangeArrowheads="1"/>
          </p:cNvSpPr>
          <p:nvPr/>
        </p:nvSpPr>
        <p:spPr bwMode="auto">
          <a:xfrm>
            <a:off x="1564231" y="4719935"/>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55" name="TextBox 111"/>
          <p:cNvSpPr txBox="1">
            <a:spLocks noChangeArrowheads="1"/>
          </p:cNvSpPr>
          <p:nvPr/>
        </p:nvSpPr>
        <p:spPr bwMode="auto">
          <a:xfrm>
            <a:off x="1564231" y="5405735"/>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56" name="Freeform 49"/>
          <p:cNvSpPr>
            <a:spLocks/>
          </p:cNvSpPr>
          <p:nvPr/>
        </p:nvSpPr>
        <p:spPr bwMode="auto">
          <a:xfrm flipV="1">
            <a:off x="3179444" y="4953729"/>
            <a:ext cx="806198" cy="64237"/>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8" name="Freeform 49"/>
          <p:cNvSpPr>
            <a:spLocks/>
          </p:cNvSpPr>
          <p:nvPr/>
        </p:nvSpPr>
        <p:spPr bwMode="auto">
          <a:xfrm flipV="1">
            <a:off x="4128366" y="5529291"/>
            <a:ext cx="2143796"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9" name="Freeform 49"/>
          <p:cNvSpPr>
            <a:spLocks/>
          </p:cNvSpPr>
          <p:nvPr/>
        </p:nvSpPr>
        <p:spPr bwMode="auto">
          <a:xfrm flipV="1">
            <a:off x="3165424" y="5714173"/>
            <a:ext cx="938613"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0" name="Freeform 49"/>
          <p:cNvSpPr>
            <a:spLocks/>
          </p:cNvSpPr>
          <p:nvPr/>
        </p:nvSpPr>
        <p:spPr bwMode="auto">
          <a:xfrm rot="16200000" flipV="1">
            <a:off x="4014772" y="5639949"/>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1" name="Freeform 49"/>
          <p:cNvSpPr>
            <a:spLocks/>
          </p:cNvSpPr>
          <p:nvPr/>
        </p:nvSpPr>
        <p:spPr bwMode="auto">
          <a:xfrm flipV="1">
            <a:off x="4904266" y="4935215"/>
            <a:ext cx="2508916" cy="82752"/>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2" name="Freeform 49"/>
          <p:cNvSpPr>
            <a:spLocks/>
          </p:cNvSpPr>
          <p:nvPr/>
        </p:nvSpPr>
        <p:spPr bwMode="auto">
          <a:xfrm rot="16200000" flipV="1">
            <a:off x="4790672" y="4883933"/>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3" name="Freeform 49"/>
          <p:cNvSpPr>
            <a:spLocks/>
          </p:cNvSpPr>
          <p:nvPr/>
        </p:nvSpPr>
        <p:spPr bwMode="auto">
          <a:xfrm flipH="1" flipV="1">
            <a:off x="6272162" y="5712729"/>
            <a:ext cx="1141020" cy="47163"/>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4" name="Freeform 49"/>
          <p:cNvSpPr>
            <a:spLocks/>
          </p:cNvSpPr>
          <p:nvPr/>
        </p:nvSpPr>
        <p:spPr bwMode="auto">
          <a:xfrm rot="16200000" flipV="1">
            <a:off x="6159444" y="5646299"/>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6" name="Freeform 131"/>
          <p:cNvSpPr>
            <a:spLocks/>
          </p:cNvSpPr>
          <p:nvPr/>
        </p:nvSpPr>
        <p:spPr bwMode="auto">
          <a:xfrm flipV="1">
            <a:off x="7034879" y="1302280"/>
            <a:ext cx="670081" cy="75355"/>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7" name="TextBox 111"/>
          <p:cNvSpPr txBox="1">
            <a:spLocks noChangeArrowheads="1"/>
          </p:cNvSpPr>
          <p:nvPr/>
        </p:nvSpPr>
        <p:spPr bwMode="auto">
          <a:xfrm>
            <a:off x="4044267" y="2904748"/>
            <a:ext cx="2557431"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 w/ BAD slew </a:t>
            </a:r>
            <a:endParaRPr lang="en-US" sz="2400" dirty="0">
              <a:solidFill>
                <a:srgbClr val="000000"/>
              </a:solidFill>
            </a:endParaRPr>
          </a:p>
        </p:txBody>
      </p:sp>
      <p:sp>
        <p:nvSpPr>
          <p:cNvPr id="79" name="TextBox 111"/>
          <p:cNvSpPr txBox="1">
            <a:spLocks noChangeArrowheads="1"/>
          </p:cNvSpPr>
          <p:nvPr/>
        </p:nvSpPr>
        <p:spPr bwMode="auto">
          <a:xfrm>
            <a:off x="4783041" y="1361918"/>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80" name="TextBox 111"/>
          <p:cNvSpPr txBox="1">
            <a:spLocks noChangeArrowheads="1"/>
          </p:cNvSpPr>
          <p:nvPr/>
        </p:nvSpPr>
        <p:spPr bwMode="auto">
          <a:xfrm>
            <a:off x="7132381" y="1340456"/>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81" name="TextBox 80"/>
          <p:cNvSpPr txBox="1"/>
          <p:nvPr/>
        </p:nvSpPr>
        <p:spPr>
          <a:xfrm>
            <a:off x="810498" y="1340456"/>
            <a:ext cx="2556335" cy="1938992"/>
          </a:xfrm>
          <a:prstGeom prst="rect">
            <a:avLst/>
          </a:prstGeom>
          <a:noFill/>
        </p:spPr>
        <p:txBody>
          <a:bodyPr wrap="square" rtlCol="0">
            <a:spAutoFit/>
          </a:bodyPr>
          <a:lstStyle/>
          <a:p>
            <a:r>
              <a:rPr lang="en-US" sz="2400" dirty="0" smtClean="0"/>
              <a:t>Slew is decreased in sub-</a:t>
            </a:r>
            <a:r>
              <a:rPr lang="en-US" sz="2400" dirty="0" err="1" smtClean="0"/>
              <a:t>Vt</a:t>
            </a:r>
            <a:r>
              <a:rPr lang="en-US" sz="2400" dirty="0" smtClean="0"/>
              <a:t> because of increased PVT variation sensitivity</a:t>
            </a:r>
            <a:endParaRPr lang="en-US" sz="2400" dirty="0"/>
          </a:p>
        </p:txBody>
      </p:sp>
      <p:cxnSp>
        <p:nvCxnSpPr>
          <p:cNvPr id="5" name="Straight Connector 4"/>
          <p:cNvCxnSpPr>
            <a:stCxn id="46" idx="0"/>
          </p:cNvCxnSpPr>
          <p:nvPr/>
        </p:nvCxnSpPr>
        <p:spPr>
          <a:xfrm flipV="1">
            <a:off x="3804845" y="4114800"/>
            <a:ext cx="538555" cy="28449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325033" y="4114800"/>
            <a:ext cx="579233" cy="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4908761" y="4114801"/>
            <a:ext cx="501439" cy="28449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Freeform 49"/>
          <p:cNvSpPr>
            <a:spLocks/>
          </p:cNvSpPr>
          <p:nvPr/>
        </p:nvSpPr>
        <p:spPr bwMode="auto">
          <a:xfrm flipV="1">
            <a:off x="5371960" y="4353581"/>
            <a:ext cx="680645"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68" name="Straight Connector 67"/>
          <p:cNvCxnSpPr>
            <a:stCxn id="67" idx="0"/>
          </p:cNvCxnSpPr>
          <p:nvPr/>
        </p:nvCxnSpPr>
        <p:spPr>
          <a:xfrm flipV="1">
            <a:off x="6052605" y="4114801"/>
            <a:ext cx="538555" cy="28449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6572793" y="4114801"/>
            <a:ext cx="579233" cy="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flipV="1">
            <a:off x="7156521" y="4114802"/>
            <a:ext cx="501439" cy="28449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Freeform 49"/>
          <p:cNvSpPr>
            <a:spLocks/>
          </p:cNvSpPr>
          <p:nvPr/>
        </p:nvSpPr>
        <p:spPr bwMode="auto">
          <a:xfrm rot="16200000" flipV="1">
            <a:off x="3849892" y="4885153"/>
            <a:ext cx="219907"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2" name="Freeform 49"/>
          <p:cNvSpPr>
            <a:spLocks/>
          </p:cNvSpPr>
          <p:nvPr/>
        </p:nvSpPr>
        <p:spPr bwMode="auto">
          <a:xfrm flipV="1">
            <a:off x="3972543" y="4784456"/>
            <a:ext cx="936218"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73" name="Straight Connector 72"/>
          <p:cNvCxnSpPr/>
          <p:nvPr/>
        </p:nvCxnSpPr>
        <p:spPr>
          <a:xfrm>
            <a:off x="3972543" y="3810000"/>
            <a:ext cx="5594" cy="2821968"/>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156814" y="3810000"/>
            <a:ext cx="0" cy="2821968"/>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1"/>
          </p:nvPr>
        </p:nvSpPr>
        <p:spPr/>
        <p:txBody>
          <a:bodyPr/>
          <a:lstStyle/>
          <a:p>
            <a:fld id="{173F9154-291C-425A-A36F-60764B2CA33B}" type="slidenum">
              <a:rPr lang="en-US" smtClean="0"/>
              <a:pPr/>
              <a:t>28</a:t>
            </a:fld>
            <a:endParaRPr lang="en-US" dirty="0"/>
          </a:p>
        </p:txBody>
      </p:sp>
    </p:spTree>
    <p:extLst>
      <p:ext uri="{BB962C8B-B14F-4D97-AF65-F5344CB8AC3E}">
        <p14:creationId xmlns:p14="http://schemas.microsoft.com/office/powerpoint/2010/main" val="236337808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2"/>
          <p:cNvGrpSpPr/>
          <p:nvPr/>
        </p:nvGrpSpPr>
        <p:grpSpPr>
          <a:xfrm>
            <a:off x="3179626" y="1211210"/>
            <a:ext cx="3940625" cy="2169679"/>
            <a:chOff x="1164775" y="2382838"/>
            <a:chExt cx="2478087" cy="1325562"/>
          </a:xfrm>
        </p:grpSpPr>
        <p:grpSp>
          <p:nvGrpSpPr>
            <p:cNvPr id="3" name="Group 85"/>
            <p:cNvGrpSpPr>
              <a:grpSpLocks/>
            </p:cNvGrpSpPr>
            <p:nvPr/>
          </p:nvGrpSpPr>
          <p:grpSpPr bwMode="auto">
            <a:xfrm>
              <a:off x="1437825" y="2382838"/>
              <a:ext cx="355600" cy="474662"/>
              <a:chOff x="4605" y="6302"/>
              <a:chExt cx="561" cy="748"/>
            </a:xfrm>
          </p:grpSpPr>
          <p:sp>
            <p:nvSpPr>
              <p:cNvPr id="8"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9"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5" name="Group 85"/>
            <p:cNvGrpSpPr>
              <a:grpSpLocks/>
            </p:cNvGrpSpPr>
            <p:nvPr/>
          </p:nvGrpSpPr>
          <p:grpSpPr bwMode="auto">
            <a:xfrm>
              <a:off x="3287262" y="2382838"/>
              <a:ext cx="355600" cy="474662"/>
              <a:chOff x="4605" y="6302"/>
              <a:chExt cx="561" cy="748"/>
            </a:xfrm>
          </p:grpSpPr>
          <p:sp>
            <p:nvSpPr>
              <p:cNvPr id="11"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12"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sp>
          <p:nvSpPr>
            <p:cNvPr id="13" name="Freeform 131"/>
            <p:cNvSpPr>
              <a:spLocks/>
            </p:cNvSpPr>
            <p:nvPr/>
          </p:nvSpPr>
          <p:spPr bwMode="auto">
            <a:xfrm flipV="1">
              <a:off x="1795012" y="2428875"/>
              <a:ext cx="1482725" cy="46038"/>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4" name="Freeform 132"/>
            <p:cNvSpPr>
              <a:spLocks/>
            </p:cNvSpPr>
            <p:nvPr/>
          </p:nvSpPr>
          <p:spPr bwMode="auto">
            <a:xfrm>
              <a:off x="1164775" y="2857501"/>
              <a:ext cx="447675" cy="850899"/>
            </a:xfrm>
            <a:custGeom>
              <a:avLst/>
              <a:gdLst>
                <a:gd name="T0" fmla="*/ 448948 w 447040"/>
                <a:gd name="T1" fmla="*/ 0 h 508000"/>
                <a:gd name="T2" fmla="*/ 448948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15" name="Freeform 133"/>
            <p:cNvSpPr>
              <a:spLocks/>
            </p:cNvSpPr>
            <p:nvPr/>
          </p:nvSpPr>
          <p:spPr bwMode="auto">
            <a:xfrm>
              <a:off x="1206050" y="2857501"/>
              <a:ext cx="2259012" cy="850899"/>
            </a:xfrm>
            <a:custGeom>
              <a:avLst/>
              <a:gdLst>
                <a:gd name="T0" fmla="*/ 294706406 w 447040"/>
                <a:gd name="T1" fmla="*/ 0 h 508000"/>
                <a:gd name="T2" fmla="*/ 294706406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grpSp>
      <p:sp>
        <p:nvSpPr>
          <p:cNvPr id="31" name="TextBox 111"/>
          <p:cNvSpPr txBox="1">
            <a:spLocks noChangeArrowheads="1"/>
          </p:cNvSpPr>
          <p:nvPr/>
        </p:nvSpPr>
        <p:spPr bwMode="auto">
          <a:xfrm>
            <a:off x="2057400" y="3993068"/>
            <a:ext cx="849913"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a:t>
            </a:r>
            <a:endParaRPr lang="en-US" sz="2400" dirty="0">
              <a:solidFill>
                <a:srgbClr val="000000"/>
              </a:solidFill>
            </a:endParaRPr>
          </a:p>
        </p:txBody>
      </p:sp>
      <p:sp>
        <p:nvSpPr>
          <p:cNvPr id="76" name="Freeform 131"/>
          <p:cNvSpPr>
            <a:spLocks/>
          </p:cNvSpPr>
          <p:nvPr/>
        </p:nvSpPr>
        <p:spPr bwMode="auto">
          <a:xfrm flipV="1">
            <a:off x="7118007" y="1302280"/>
            <a:ext cx="670081" cy="75355"/>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7" name="TextBox 111"/>
          <p:cNvSpPr txBox="1">
            <a:spLocks noChangeArrowheads="1"/>
          </p:cNvSpPr>
          <p:nvPr/>
        </p:nvSpPr>
        <p:spPr bwMode="auto">
          <a:xfrm>
            <a:off x="4981154" y="2904748"/>
            <a:ext cx="849913"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Clock</a:t>
            </a:r>
            <a:endParaRPr lang="en-US" sz="2400" dirty="0">
              <a:solidFill>
                <a:srgbClr val="000000"/>
              </a:solidFill>
            </a:endParaRPr>
          </a:p>
        </p:txBody>
      </p:sp>
      <p:sp>
        <p:nvSpPr>
          <p:cNvPr id="79" name="TextBox 111"/>
          <p:cNvSpPr txBox="1">
            <a:spLocks noChangeArrowheads="1"/>
          </p:cNvSpPr>
          <p:nvPr/>
        </p:nvSpPr>
        <p:spPr bwMode="auto">
          <a:xfrm>
            <a:off x="4866169" y="1377635"/>
            <a:ext cx="989117"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80" name="TextBox 111"/>
          <p:cNvSpPr txBox="1">
            <a:spLocks noChangeArrowheads="1"/>
          </p:cNvSpPr>
          <p:nvPr/>
        </p:nvSpPr>
        <p:spPr bwMode="auto">
          <a:xfrm>
            <a:off x="7215509" y="1340456"/>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81" name="TextBox 80"/>
          <p:cNvSpPr txBox="1"/>
          <p:nvPr/>
        </p:nvSpPr>
        <p:spPr>
          <a:xfrm>
            <a:off x="893626" y="1340456"/>
            <a:ext cx="2556335" cy="2308324"/>
          </a:xfrm>
          <a:prstGeom prst="rect">
            <a:avLst/>
          </a:prstGeom>
          <a:noFill/>
        </p:spPr>
        <p:txBody>
          <a:bodyPr wrap="square" rtlCol="0">
            <a:spAutoFit/>
          </a:bodyPr>
          <a:lstStyle/>
          <a:p>
            <a:r>
              <a:rPr lang="en-US" sz="2400" dirty="0" smtClean="0"/>
              <a:t>Hold time, clock-q uncertainty </a:t>
            </a:r>
            <a:r>
              <a:rPr lang="en-US" sz="2400" dirty="0"/>
              <a:t>in sub-</a:t>
            </a:r>
            <a:r>
              <a:rPr lang="en-US" sz="2400" dirty="0" err="1"/>
              <a:t>Vt</a:t>
            </a:r>
            <a:r>
              <a:rPr lang="en-US" sz="2400" dirty="0"/>
              <a:t> because of increased PVT variation </a:t>
            </a:r>
            <a:r>
              <a:rPr lang="en-US" sz="2400" dirty="0" smtClean="0"/>
              <a:t>sensitivity</a:t>
            </a:r>
            <a:endParaRPr lang="en-US" sz="2400" dirty="0"/>
          </a:p>
        </p:txBody>
      </p:sp>
      <p:cxnSp>
        <p:nvCxnSpPr>
          <p:cNvPr id="74" name="Straight Connector 73"/>
          <p:cNvCxnSpPr/>
          <p:nvPr/>
        </p:nvCxnSpPr>
        <p:spPr>
          <a:xfrm>
            <a:off x="3728268" y="3770616"/>
            <a:ext cx="0" cy="2821968"/>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2" name="Freeform 38"/>
          <p:cNvSpPr>
            <a:spLocks/>
          </p:cNvSpPr>
          <p:nvPr/>
        </p:nvSpPr>
        <p:spPr bwMode="auto">
          <a:xfrm>
            <a:off x="3174950" y="414208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3" name="Freeform 39"/>
          <p:cNvSpPr>
            <a:spLocks/>
          </p:cNvSpPr>
          <p:nvPr/>
        </p:nvSpPr>
        <p:spPr bwMode="auto">
          <a:xfrm>
            <a:off x="4363883" y="415221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4" name="Freeform 40"/>
          <p:cNvSpPr>
            <a:spLocks/>
          </p:cNvSpPr>
          <p:nvPr/>
        </p:nvSpPr>
        <p:spPr bwMode="auto">
          <a:xfrm>
            <a:off x="5542654" y="4162345"/>
            <a:ext cx="1178771" cy="19246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5" name="Freeform 49"/>
          <p:cNvSpPr>
            <a:spLocks/>
          </p:cNvSpPr>
          <p:nvPr/>
        </p:nvSpPr>
        <p:spPr bwMode="auto">
          <a:xfrm flipV="1">
            <a:off x="6732537" y="4298961"/>
            <a:ext cx="680645"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0" name="TextBox 111"/>
          <p:cNvSpPr txBox="1">
            <a:spLocks noChangeArrowheads="1"/>
          </p:cNvSpPr>
          <p:nvPr/>
        </p:nvSpPr>
        <p:spPr bwMode="auto">
          <a:xfrm>
            <a:off x="2057400" y="4572000"/>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1</a:t>
            </a:r>
            <a:endParaRPr lang="en-US" sz="2400" dirty="0">
              <a:solidFill>
                <a:srgbClr val="000000"/>
              </a:solidFill>
            </a:endParaRPr>
          </a:p>
        </p:txBody>
      </p:sp>
      <p:sp>
        <p:nvSpPr>
          <p:cNvPr id="62" name="TextBox 111"/>
          <p:cNvSpPr txBox="1">
            <a:spLocks noChangeArrowheads="1"/>
          </p:cNvSpPr>
          <p:nvPr/>
        </p:nvSpPr>
        <p:spPr bwMode="auto">
          <a:xfrm>
            <a:off x="2057400" y="5257800"/>
            <a:ext cx="989118" cy="461665"/>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400" dirty="0" smtClean="0">
                <a:solidFill>
                  <a:srgbClr val="000000"/>
                </a:solidFill>
              </a:rPr>
              <a:t>Data 2</a:t>
            </a:r>
            <a:endParaRPr lang="en-US" sz="2400" dirty="0">
              <a:solidFill>
                <a:srgbClr val="000000"/>
              </a:solidFill>
            </a:endParaRPr>
          </a:p>
        </p:txBody>
      </p:sp>
      <p:sp>
        <p:nvSpPr>
          <p:cNvPr id="65" name="Freeform 49"/>
          <p:cNvSpPr>
            <a:spLocks/>
          </p:cNvSpPr>
          <p:nvPr/>
        </p:nvSpPr>
        <p:spPr bwMode="auto">
          <a:xfrm flipV="1">
            <a:off x="3153167" y="4817277"/>
            <a:ext cx="611168"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6" name="Freeform 49"/>
          <p:cNvSpPr>
            <a:spLocks/>
          </p:cNvSpPr>
          <p:nvPr/>
        </p:nvSpPr>
        <p:spPr bwMode="auto">
          <a:xfrm flipV="1">
            <a:off x="3812990" y="5381356"/>
            <a:ext cx="2437389" cy="45719"/>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7" name="Freeform 49"/>
          <p:cNvSpPr>
            <a:spLocks/>
          </p:cNvSpPr>
          <p:nvPr/>
        </p:nvSpPr>
        <p:spPr bwMode="auto">
          <a:xfrm flipV="1">
            <a:off x="3143642" y="5566237"/>
            <a:ext cx="669349" cy="45720"/>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8" name="Freeform 49"/>
          <p:cNvSpPr>
            <a:spLocks/>
          </p:cNvSpPr>
          <p:nvPr/>
        </p:nvSpPr>
        <p:spPr bwMode="auto">
          <a:xfrm rot="16200000" flipV="1">
            <a:off x="3699397" y="5492014"/>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9" name="Freeform 49"/>
          <p:cNvSpPr>
            <a:spLocks/>
          </p:cNvSpPr>
          <p:nvPr/>
        </p:nvSpPr>
        <p:spPr bwMode="auto">
          <a:xfrm flipV="1">
            <a:off x="4882484" y="4787280"/>
            <a:ext cx="2508916" cy="82752"/>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0" name="Freeform 49"/>
          <p:cNvSpPr>
            <a:spLocks/>
          </p:cNvSpPr>
          <p:nvPr/>
        </p:nvSpPr>
        <p:spPr bwMode="auto">
          <a:xfrm rot="16200000" flipV="1">
            <a:off x="4768890" y="4735998"/>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1" name="Freeform 49"/>
          <p:cNvSpPr>
            <a:spLocks/>
          </p:cNvSpPr>
          <p:nvPr/>
        </p:nvSpPr>
        <p:spPr bwMode="auto">
          <a:xfrm flipH="1" flipV="1">
            <a:off x="6250380" y="5564794"/>
            <a:ext cx="1141020" cy="47163"/>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3" name="Freeform 49"/>
          <p:cNvSpPr>
            <a:spLocks/>
          </p:cNvSpPr>
          <p:nvPr/>
        </p:nvSpPr>
        <p:spPr bwMode="auto">
          <a:xfrm rot="16200000" flipV="1">
            <a:off x="6137662" y="5498364"/>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5" name="Freeform 49"/>
          <p:cNvSpPr>
            <a:spLocks/>
          </p:cNvSpPr>
          <p:nvPr/>
        </p:nvSpPr>
        <p:spPr bwMode="auto">
          <a:xfrm rot="16200000" flipV="1">
            <a:off x="3668863" y="4751213"/>
            <a:ext cx="178531" cy="4865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78" name="Freeform 49"/>
          <p:cNvSpPr>
            <a:spLocks/>
          </p:cNvSpPr>
          <p:nvPr/>
        </p:nvSpPr>
        <p:spPr bwMode="auto">
          <a:xfrm flipV="1">
            <a:off x="3782457" y="4611538"/>
            <a:ext cx="1100026" cy="74736"/>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82" name="Straight Connector 81"/>
          <p:cNvCxnSpPr/>
          <p:nvPr/>
        </p:nvCxnSpPr>
        <p:spPr>
          <a:xfrm>
            <a:off x="3788662" y="3770616"/>
            <a:ext cx="0" cy="2821968"/>
          </a:xfrm>
          <a:prstGeom prst="line">
            <a:avLst/>
          </a:prstGeom>
          <a:ln w="2222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1"/>
          </p:nvPr>
        </p:nvSpPr>
        <p:spPr/>
        <p:txBody>
          <a:bodyPr/>
          <a:lstStyle/>
          <a:p>
            <a:fld id="{173F9154-291C-425A-A36F-60764B2CA33B}" type="slidenum">
              <a:rPr lang="en-US" smtClean="0"/>
              <a:pPr/>
              <a:t>29</a:t>
            </a:fld>
            <a:endParaRPr lang="en-US" dirty="0"/>
          </a:p>
        </p:txBody>
      </p:sp>
    </p:spTree>
    <p:extLst>
      <p:ext uri="{BB962C8B-B14F-4D97-AF65-F5344CB8AC3E}">
        <p14:creationId xmlns:p14="http://schemas.microsoft.com/office/powerpoint/2010/main" val="326672360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406" y="0"/>
            <a:ext cx="8288594" cy="1143000"/>
          </a:xfrm>
        </p:spPr>
        <p:txBody>
          <a:bodyPr>
            <a:normAutofit/>
          </a:bodyPr>
          <a:lstStyle/>
          <a:p>
            <a:r>
              <a:rPr lang="en-US" sz="3800" dirty="0" smtClean="0"/>
              <a:t>Motivation for Ultra Low Voltage Design</a:t>
            </a:r>
            <a:endParaRPr lang="en-US" sz="3800" dirty="0"/>
          </a:p>
        </p:txBody>
      </p:sp>
      <p:pic>
        <p:nvPicPr>
          <p:cNvPr id="12" name="Picture 11" descr="http://www.tdsecurity.co.uk/images/montage-sensors.jpg"/>
          <p:cNvPicPr>
            <a:picLocks noChangeAspect="1" noChangeArrowheads="1"/>
          </p:cNvPicPr>
          <p:nvPr/>
        </p:nvPicPr>
        <p:blipFill>
          <a:blip r:embed="rId3" cstate="print"/>
          <a:srcRect/>
          <a:stretch>
            <a:fillRect/>
          </a:stretch>
        </p:blipFill>
        <p:spPr bwMode="auto">
          <a:xfrm>
            <a:off x="990600" y="1115681"/>
            <a:ext cx="2044135" cy="1691208"/>
          </a:xfrm>
          <a:prstGeom prst="rect">
            <a:avLst/>
          </a:prstGeom>
          <a:noFill/>
        </p:spPr>
      </p:pic>
      <p:pic>
        <p:nvPicPr>
          <p:cNvPr id="13" name="Picture 41" descr="xray_with_implant"/>
          <p:cNvPicPr>
            <a:picLocks noChangeAspect="1" noChangeArrowheads="1"/>
          </p:cNvPicPr>
          <p:nvPr/>
        </p:nvPicPr>
        <p:blipFill>
          <a:blip r:embed="rId4" cstate="print"/>
          <a:stretch>
            <a:fillRect/>
          </a:stretch>
        </p:blipFill>
        <p:spPr bwMode="auto">
          <a:xfrm>
            <a:off x="3593134" y="1279480"/>
            <a:ext cx="2325468" cy="1363610"/>
          </a:xfrm>
          <a:prstGeom prst="rect">
            <a:avLst/>
          </a:prstGeom>
          <a:noFill/>
          <a:ln>
            <a:noFill/>
          </a:ln>
        </p:spPr>
      </p:pic>
      <p:pic>
        <p:nvPicPr>
          <p:cNvPr id="7" name="Picture 6" descr="IMG_0813.png"/>
          <p:cNvPicPr/>
          <p:nvPr/>
        </p:nvPicPr>
        <p:blipFill>
          <a:blip r:embed="rId5" cstate="print"/>
          <a:srcRect/>
          <a:stretch>
            <a:fillRect/>
          </a:stretch>
        </p:blipFill>
        <p:spPr bwMode="auto">
          <a:xfrm>
            <a:off x="6477000" y="1279480"/>
            <a:ext cx="1990725" cy="1400175"/>
          </a:xfrm>
          <a:prstGeom prst="rect">
            <a:avLst/>
          </a:prstGeom>
          <a:noFill/>
          <a:ln w="9525">
            <a:noFill/>
            <a:miter lim="800000"/>
            <a:headEnd/>
            <a:tailEnd/>
          </a:ln>
        </p:spPr>
      </p:pic>
      <p:sp>
        <p:nvSpPr>
          <p:cNvPr id="6" name="TextBox 5"/>
          <p:cNvSpPr txBox="1"/>
          <p:nvPr/>
        </p:nvSpPr>
        <p:spPr>
          <a:xfrm>
            <a:off x="0" y="2895600"/>
            <a:ext cx="9144000" cy="1938992"/>
          </a:xfrm>
          <a:prstGeom prst="rect">
            <a:avLst/>
          </a:prstGeom>
          <a:noFill/>
        </p:spPr>
        <p:txBody>
          <a:bodyPr wrap="square" rtlCol="0">
            <a:spAutoFit/>
          </a:bodyPr>
          <a:lstStyle/>
          <a:p>
            <a:pPr algn="ctr"/>
            <a:r>
              <a:rPr lang="en-US" sz="2400" dirty="0" smtClean="0"/>
              <a:t>Application Characteristics:  </a:t>
            </a:r>
          </a:p>
          <a:p>
            <a:pPr algn="ctr"/>
            <a:r>
              <a:rPr lang="en-US" sz="2400" dirty="0" smtClean="0"/>
              <a:t>1. Device lifetime </a:t>
            </a:r>
          </a:p>
          <a:p>
            <a:pPr algn="ctr"/>
            <a:r>
              <a:rPr lang="en-US" sz="2400" dirty="0" smtClean="0"/>
              <a:t>2. Robust functionality </a:t>
            </a:r>
          </a:p>
          <a:p>
            <a:pPr algn="ctr"/>
            <a:r>
              <a:rPr lang="en-US" sz="2400" dirty="0" smtClean="0"/>
              <a:t>3. Relatively small form factor</a:t>
            </a:r>
          </a:p>
          <a:p>
            <a:pPr algn="ctr"/>
            <a:r>
              <a:rPr lang="en-US" sz="2400" dirty="0" smtClean="0"/>
              <a:t>4. Speed not a major concern</a:t>
            </a:r>
            <a:endParaRPr lang="en-US" sz="2400" dirty="0"/>
          </a:p>
        </p:txBody>
      </p:sp>
      <p:sp>
        <p:nvSpPr>
          <p:cNvPr id="10" name="TextBox 9"/>
          <p:cNvSpPr txBox="1"/>
          <p:nvPr/>
        </p:nvSpPr>
        <p:spPr>
          <a:xfrm>
            <a:off x="8458200" y="2286000"/>
            <a:ext cx="457200" cy="381000"/>
          </a:xfrm>
          <a:prstGeom prst="rect">
            <a:avLst/>
          </a:prstGeom>
          <a:noFill/>
        </p:spPr>
        <p:txBody>
          <a:bodyPr wrap="square" rtlCol="0">
            <a:spAutoFit/>
          </a:bodyPr>
          <a:lstStyle/>
          <a:p>
            <a:r>
              <a:rPr lang="en-US" dirty="0" smtClean="0"/>
              <a:t>[1]</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3</a:t>
            </a:fld>
            <a:endParaRPr lang="en-US" dirty="0"/>
          </a:p>
        </p:txBody>
      </p:sp>
    </p:spTree>
    <p:extLst>
      <p:ext uri="{BB962C8B-B14F-4D97-AF65-F5344CB8AC3E}">
        <p14:creationId xmlns:p14="http://schemas.microsoft.com/office/powerpoint/2010/main" val="10139790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grpSp>
        <p:nvGrpSpPr>
          <p:cNvPr id="2" name="Group 1"/>
          <p:cNvGrpSpPr/>
          <p:nvPr/>
        </p:nvGrpSpPr>
        <p:grpSpPr>
          <a:xfrm>
            <a:off x="2277923" y="1143000"/>
            <a:ext cx="4376506" cy="2743200"/>
            <a:chOff x="1795694" y="2590800"/>
            <a:chExt cx="2478087" cy="1620520"/>
          </a:xfrm>
        </p:grpSpPr>
        <p:grpSp>
          <p:nvGrpSpPr>
            <p:cNvPr id="3" name="Group 85"/>
            <p:cNvGrpSpPr>
              <a:grpSpLocks/>
            </p:cNvGrpSpPr>
            <p:nvPr/>
          </p:nvGrpSpPr>
          <p:grpSpPr bwMode="auto">
            <a:xfrm>
              <a:off x="2068744" y="2687638"/>
              <a:ext cx="355600" cy="474662"/>
              <a:chOff x="4605" y="6302"/>
              <a:chExt cx="561" cy="748"/>
            </a:xfrm>
          </p:grpSpPr>
          <p:sp>
            <p:nvSpPr>
              <p:cNvPr id="39"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40"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grpSp>
          <p:nvGrpSpPr>
            <p:cNvPr id="5" name="Group 85"/>
            <p:cNvGrpSpPr>
              <a:grpSpLocks/>
            </p:cNvGrpSpPr>
            <p:nvPr/>
          </p:nvGrpSpPr>
          <p:grpSpPr bwMode="auto">
            <a:xfrm>
              <a:off x="3918181" y="2687638"/>
              <a:ext cx="355600" cy="474662"/>
              <a:chOff x="4605" y="6302"/>
              <a:chExt cx="561" cy="748"/>
            </a:xfrm>
          </p:grpSpPr>
          <p:sp>
            <p:nvSpPr>
              <p:cNvPr id="46" name="Rectangle 86"/>
              <p:cNvSpPr>
                <a:spLocks noChangeArrowheads="1"/>
              </p:cNvSpPr>
              <p:nvPr/>
            </p:nvSpPr>
            <p:spPr bwMode="auto">
              <a:xfrm>
                <a:off x="4605" y="6302"/>
                <a:ext cx="561" cy="748"/>
              </a:xfrm>
              <a:prstGeom prst="rect">
                <a:avLst/>
              </a:prstGeom>
              <a:solidFill>
                <a:srgbClr val="FFFFFF"/>
              </a:solidFill>
              <a:ln w="28575" algn="ctr">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47" name="Freeform 87"/>
              <p:cNvSpPr>
                <a:spLocks/>
              </p:cNvSpPr>
              <p:nvPr/>
            </p:nvSpPr>
            <p:spPr bwMode="auto">
              <a:xfrm>
                <a:off x="4704" y="6863"/>
                <a:ext cx="374" cy="187"/>
              </a:xfrm>
              <a:custGeom>
                <a:avLst/>
                <a:gdLst>
                  <a:gd name="T0" fmla="*/ 0 w 374"/>
                  <a:gd name="T1" fmla="*/ 187 h 187"/>
                  <a:gd name="T2" fmla="*/ 187 w 374"/>
                  <a:gd name="T3" fmla="*/ 0 h 187"/>
                  <a:gd name="T4" fmla="*/ 374 w 374"/>
                  <a:gd name="T5" fmla="*/ 187 h 187"/>
                  <a:gd name="T6" fmla="*/ 0 60000 65536"/>
                  <a:gd name="T7" fmla="*/ 0 60000 65536"/>
                  <a:gd name="T8" fmla="*/ 0 60000 65536"/>
                  <a:gd name="T9" fmla="*/ 0 w 374"/>
                  <a:gd name="T10" fmla="*/ 0 h 187"/>
                  <a:gd name="T11" fmla="*/ 374 w 374"/>
                  <a:gd name="T12" fmla="*/ 187 h 187"/>
                </a:gdLst>
                <a:ahLst/>
                <a:cxnLst>
                  <a:cxn ang="T6">
                    <a:pos x="T0" y="T1"/>
                  </a:cxn>
                  <a:cxn ang="T7">
                    <a:pos x="T2" y="T3"/>
                  </a:cxn>
                  <a:cxn ang="T8">
                    <a:pos x="T4" y="T5"/>
                  </a:cxn>
                </a:cxnLst>
                <a:rect l="T9" t="T10" r="T11" b="T12"/>
                <a:pathLst>
                  <a:path w="374" h="187">
                    <a:moveTo>
                      <a:pt x="0" y="187"/>
                    </a:moveTo>
                    <a:lnTo>
                      <a:pt x="187" y="0"/>
                    </a:lnTo>
                    <a:lnTo>
                      <a:pt x="374" y="187"/>
                    </a:lnTo>
                  </a:path>
                </a:pathLst>
              </a:custGeom>
              <a:noFill/>
              <a:ln w="28575" cap="flat" cmpd="sng">
                <a:solidFill>
                  <a:srgbClr val="000000"/>
                </a:solidFill>
                <a:prstDash val="solid"/>
                <a:round/>
                <a:headEnd type="none" w="med" len="med"/>
                <a:tailEnd type="none" w="med" len="med"/>
              </a:ln>
            </p:spPr>
            <p:txBody>
              <a:bodyPr/>
              <a:lstStyle/>
              <a:p>
                <a:pPr algn="ctr" fontAlgn="base">
                  <a:spcBef>
                    <a:spcPct val="0"/>
                  </a:spcBef>
                  <a:spcAft>
                    <a:spcPct val="0"/>
                  </a:spcAft>
                </a:pPr>
                <a:endParaRPr lang="en-US">
                  <a:solidFill>
                    <a:srgbClr val="000000"/>
                  </a:solidFill>
                </a:endParaRPr>
              </a:p>
            </p:txBody>
          </p:sp>
        </p:grpSp>
        <p:sp>
          <p:nvSpPr>
            <p:cNvPr id="48" name="Freeform 131"/>
            <p:cNvSpPr>
              <a:spLocks/>
            </p:cNvSpPr>
            <p:nvPr/>
          </p:nvSpPr>
          <p:spPr bwMode="auto">
            <a:xfrm flipV="1">
              <a:off x="2425931" y="2733675"/>
              <a:ext cx="1482725" cy="46038"/>
            </a:xfrm>
            <a:custGeom>
              <a:avLst/>
              <a:gdLst>
                <a:gd name="T0" fmla="*/ 0 w 1320800"/>
                <a:gd name="T1" fmla="*/ 46682 h 45719"/>
                <a:gd name="T2" fmla="*/ 2097192 w 1320800"/>
                <a:gd name="T3" fmla="*/ 46682 h 45719"/>
                <a:gd name="T4" fmla="*/ 0 60000 65536"/>
                <a:gd name="T5" fmla="*/ 0 60000 65536"/>
                <a:gd name="T6" fmla="*/ 0 w 1320800"/>
                <a:gd name="T7" fmla="*/ 0 h 45719"/>
                <a:gd name="T8" fmla="*/ 1320800 w 1320800"/>
                <a:gd name="T9" fmla="*/ 45719 h 45719"/>
              </a:gdLst>
              <a:ahLst/>
              <a:cxnLst>
                <a:cxn ang="T4">
                  <a:pos x="T0" y="T1"/>
                </a:cxn>
                <a:cxn ang="T5">
                  <a:pos x="T2" y="T3"/>
                </a:cxn>
              </a:cxnLst>
              <a:rect l="T6" t="T7" r="T8" b="T9"/>
              <a:pathLst>
                <a:path w="1320800" h="45719">
                  <a:moveTo>
                    <a:pt x="0" y="0"/>
                  </a:moveTo>
                  <a:lnTo>
                    <a:pt x="1320800" y="0"/>
                  </a:lnTo>
                </a:path>
              </a:pathLst>
            </a:custGeom>
            <a:solidFill>
              <a:schemeClr val="accent1"/>
            </a:solid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49" name="Freeform 132"/>
            <p:cNvSpPr>
              <a:spLocks/>
            </p:cNvSpPr>
            <p:nvPr/>
          </p:nvSpPr>
          <p:spPr bwMode="auto">
            <a:xfrm>
              <a:off x="1795694" y="3162301"/>
              <a:ext cx="447675" cy="850899"/>
            </a:xfrm>
            <a:custGeom>
              <a:avLst/>
              <a:gdLst>
                <a:gd name="T0" fmla="*/ 448948 w 447040"/>
                <a:gd name="T1" fmla="*/ 0 h 508000"/>
                <a:gd name="T2" fmla="*/ 448948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0" name="Freeform 133"/>
            <p:cNvSpPr>
              <a:spLocks/>
            </p:cNvSpPr>
            <p:nvPr/>
          </p:nvSpPr>
          <p:spPr bwMode="auto">
            <a:xfrm>
              <a:off x="1836969" y="3162301"/>
              <a:ext cx="2259012" cy="850899"/>
            </a:xfrm>
            <a:custGeom>
              <a:avLst/>
              <a:gdLst>
                <a:gd name="T0" fmla="*/ 294706406 w 447040"/>
                <a:gd name="T1" fmla="*/ 0 h 508000"/>
                <a:gd name="T2" fmla="*/ 294706406 w 447040"/>
                <a:gd name="T3" fmla="*/ 508000 h 508000"/>
                <a:gd name="T4" fmla="*/ 0 w 447040"/>
                <a:gd name="T5" fmla="*/ 508000 h 508000"/>
                <a:gd name="T6" fmla="*/ 0 60000 65536"/>
                <a:gd name="T7" fmla="*/ 0 60000 65536"/>
                <a:gd name="T8" fmla="*/ 0 60000 65536"/>
                <a:gd name="T9" fmla="*/ 0 w 447040"/>
                <a:gd name="T10" fmla="*/ 0 h 508000"/>
                <a:gd name="T11" fmla="*/ 447040 w 447040"/>
                <a:gd name="T12" fmla="*/ 508000 h 508000"/>
              </a:gdLst>
              <a:ahLst/>
              <a:cxnLst>
                <a:cxn ang="T6">
                  <a:pos x="T0" y="T1"/>
                </a:cxn>
                <a:cxn ang="T7">
                  <a:pos x="T2" y="T3"/>
                </a:cxn>
                <a:cxn ang="T8">
                  <a:pos x="T4" y="T5"/>
                </a:cxn>
              </a:cxnLst>
              <a:rect l="T9" t="T10" r="T11" b="T12"/>
              <a:pathLst>
                <a:path w="447040" h="508000">
                  <a:moveTo>
                    <a:pt x="447040" y="0"/>
                  </a:moveTo>
                  <a:lnTo>
                    <a:pt x="447040" y="508000"/>
                  </a:lnTo>
                  <a:lnTo>
                    <a:pt x="0" y="508000"/>
                  </a:lnTo>
                </a:path>
              </a:pathLst>
            </a:custGeom>
            <a:noFill/>
            <a:ln w="28575"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51" name="Rounded Rectangle 138"/>
            <p:cNvSpPr>
              <a:spLocks noChangeArrowheads="1"/>
            </p:cNvSpPr>
            <p:nvPr/>
          </p:nvSpPr>
          <p:spPr bwMode="auto">
            <a:xfrm>
              <a:off x="2649769" y="3804920"/>
              <a:ext cx="914400" cy="406400"/>
            </a:xfrm>
            <a:prstGeom prst="roundRect">
              <a:avLst>
                <a:gd name="adj" fmla="val 16667"/>
              </a:avLst>
            </a:prstGeom>
            <a:solidFill>
              <a:schemeClr val="bg1"/>
            </a:solidFill>
            <a:ln w="28575" algn="ctr">
              <a:solidFill>
                <a:srgbClr val="0033CC"/>
              </a:solidFill>
              <a:round/>
              <a:headEnd/>
              <a:tailEnd/>
            </a:ln>
          </p:spPr>
          <p:txBody>
            <a:bodyPr wrap="none" anchor="ctr"/>
            <a:lstStyle/>
            <a:p>
              <a:pPr algn="ctr" fontAlgn="base">
                <a:spcBef>
                  <a:spcPct val="0"/>
                </a:spcBef>
                <a:spcAft>
                  <a:spcPct val="0"/>
                </a:spcAft>
              </a:pPr>
              <a:r>
                <a:rPr lang="en-US" sz="2000" dirty="0" err="1">
                  <a:solidFill>
                    <a:srgbClr val="000000"/>
                  </a:solidFill>
                </a:rPr>
                <a:t>t</a:t>
              </a:r>
              <a:r>
                <a:rPr lang="en-US" sz="2000" baseline="-25000" dirty="0" err="1">
                  <a:solidFill>
                    <a:srgbClr val="000000"/>
                  </a:solidFill>
                </a:rPr>
                <a:t>SKEW</a:t>
              </a:r>
              <a:endParaRPr lang="en-US" sz="2000" dirty="0">
                <a:solidFill>
                  <a:srgbClr val="000000"/>
                </a:solidFill>
              </a:endParaRPr>
            </a:p>
          </p:txBody>
        </p:sp>
        <p:grpSp>
          <p:nvGrpSpPr>
            <p:cNvPr id="6" name="Group 88"/>
            <p:cNvGrpSpPr>
              <a:grpSpLocks/>
            </p:cNvGrpSpPr>
            <p:nvPr/>
          </p:nvGrpSpPr>
          <p:grpSpPr bwMode="auto">
            <a:xfrm>
              <a:off x="3499081" y="2590800"/>
              <a:ext cx="325438" cy="369888"/>
              <a:chOff x="7439" y="8008"/>
              <a:chExt cx="700" cy="796"/>
            </a:xfrm>
          </p:grpSpPr>
          <p:sp>
            <p:nvSpPr>
              <p:cNvPr id="53" name="AutoShape 89"/>
              <p:cNvSpPr>
                <a:spLocks noChangeArrowheads="1"/>
              </p:cNvSpPr>
              <p:nvPr/>
            </p:nvSpPr>
            <p:spPr bwMode="auto">
              <a:xfrm rot="5400000">
                <a:off x="7320" y="8127"/>
                <a:ext cx="796" cy="557"/>
              </a:xfrm>
              <a:prstGeom prst="triangle">
                <a:avLst>
                  <a:gd name="adj" fmla="val 50000"/>
                </a:avLst>
              </a:prstGeom>
              <a:solidFill>
                <a:srgbClr val="FFFFFF"/>
              </a:solidFill>
              <a:ln w="28575">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54" name="Oval 90"/>
              <p:cNvSpPr>
                <a:spLocks noChangeArrowheads="1"/>
              </p:cNvSpPr>
              <p:nvPr/>
            </p:nvSpPr>
            <p:spPr bwMode="auto">
              <a:xfrm>
                <a:off x="7997" y="8335"/>
                <a:ext cx="142" cy="142"/>
              </a:xfrm>
              <a:prstGeom prst="ellipse">
                <a:avLst/>
              </a:prstGeom>
              <a:solidFill>
                <a:srgbClr val="FFFFFF"/>
              </a:solidFill>
              <a:ln w="28575">
                <a:solidFill>
                  <a:srgbClr val="000000"/>
                </a:solidFill>
                <a:round/>
                <a:headEnd/>
                <a:tailEnd/>
              </a:ln>
            </p:spPr>
            <p:txBody>
              <a:bodyPr/>
              <a:lstStyle/>
              <a:p>
                <a:pPr algn="ctr" fontAlgn="base">
                  <a:spcBef>
                    <a:spcPct val="0"/>
                  </a:spcBef>
                  <a:spcAft>
                    <a:spcPct val="0"/>
                  </a:spcAft>
                </a:pPr>
                <a:endParaRPr lang="en-US">
                  <a:solidFill>
                    <a:srgbClr val="000000"/>
                  </a:solidFill>
                </a:endParaRPr>
              </a:p>
            </p:txBody>
          </p:sp>
        </p:grpSp>
        <p:grpSp>
          <p:nvGrpSpPr>
            <p:cNvPr id="8" name="Group 88"/>
            <p:cNvGrpSpPr>
              <a:grpSpLocks/>
            </p:cNvGrpSpPr>
            <p:nvPr/>
          </p:nvGrpSpPr>
          <p:grpSpPr bwMode="auto">
            <a:xfrm>
              <a:off x="3173634" y="2590800"/>
              <a:ext cx="327024" cy="369888"/>
              <a:chOff x="7439" y="8008"/>
              <a:chExt cx="700" cy="796"/>
            </a:xfrm>
          </p:grpSpPr>
          <p:sp>
            <p:nvSpPr>
              <p:cNvPr id="56" name="AutoShape 89"/>
              <p:cNvSpPr>
                <a:spLocks noChangeArrowheads="1"/>
              </p:cNvSpPr>
              <p:nvPr/>
            </p:nvSpPr>
            <p:spPr bwMode="auto">
              <a:xfrm rot="5400000">
                <a:off x="7320" y="8127"/>
                <a:ext cx="796" cy="557"/>
              </a:xfrm>
              <a:prstGeom prst="triangle">
                <a:avLst>
                  <a:gd name="adj" fmla="val 50000"/>
                </a:avLst>
              </a:prstGeom>
              <a:solidFill>
                <a:srgbClr val="FFFFFF"/>
              </a:solidFill>
              <a:ln w="28575">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57" name="Oval 90"/>
              <p:cNvSpPr>
                <a:spLocks noChangeArrowheads="1"/>
              </p:cNvSpPr>
              <p:nvPr/>
            </p:nvSpPr>
            <p:spPr bwMode="auto">
              <a:xfrm>
                <a:off x="7997" y="8335"/>
                <a:ext cx="142" cy="142"/>
              </a:xfrm>
              <a:prstGeom prst="ellipse">
                <a:avLst/>
              </a:prstGeom>
              <a:solidFill>
                <a:srgbClr val="FFFFFF"/>
              </a:solidFill>
              <a:ln w="28575">
                <a:solidFill>
                  <a:srgbClr val="000000"/>
                </a:solidFill>
                <a:round/>
                <a:headEnd/>
                <a:tailEnd/>
              </a:ln>
            </p:spPr>
            <p:txBody>
              <a:bodyPr/>
              <a:lstStyle/>
              <a:p>
                <a:pPr algn="ctr" fontAlgn="base">
                  <a:spcBef>
                    <a:spcPct val="0"/>
                  </a:spcBef>
                  <a:spcAft>
                    <a:spcPct val="0"/>
                  </a:spcAft>
                </a:pPr>
                <a:endParaRPr lang="en-US">
                  <a:solidFill>
                    <a:srgbClr val="000000"/>
                  </a:solidFill>
                </a:endParaRPr>
              </a:p>
            </p:txBody>
          </p:sp>
        </p:grpSp>
        <p:grpSp>
          <p:nvGrpSpPr>
            <p:cNvPr id="9" name="Group 88"/>
            <p:cNvGrpSpPr>
              <a:grpSpLocks/>
            </p:cNvGrpSpPr>
            <p:nvPr/>
          </p:nvGrpSpPr>
          <p:grpSpPr bwMode="auto">
            <a:xfrm>
              <a:off x="2848196" y="2590800"/>
              <a:ext cx="327024" cy="369888"/>
              <a:chOff x="7439" y="8008"/>
              <a:chExt cx="700" cy="796"/>
            </a:xfrm>
          </p:grpSpPr>
          <p:sp>
            <p:nvSpPr>
              <p:cNvPr id="59" name="AutoShape 89"/>
              <p:cNvSpPr>
                <a:spLocks noChangeArrowheads="1"/>
              </p:cNvSpPr>
              <p:nvPr/>
            </p:nvSpPr>
            <p:spPr bwMode="auto">
              <a:xfrm rot="5400000">
                <a:off x="7320" y="8127"/>
                <a:ext cx="796" cy="557"/>
              </a:xfrm>
              <a:prstGeom prst="triangle">
                <a:avLst>
                  <a:gd name="adj" fmla="val 50000"/>
                </a:avLst>
              </a:prstGeom>
              <a:solidFill>
                <a:srgbClr val="FFFFFF"/>
              </a:solidFill>
              <a:ln w="28575">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61" name="Oval 90"/>
              <p:cNvSpPr>
                <a:spLocks noChangeArrowheads="1"/>
              </p:cNvSpPr>
              <p:nvPr/>
            </p:nvSpPr>
            <p:spPr bwMode="auto">
              <a:xfrm>
                <a:off x="7997" y="8335"/>
                <a:ext cx="142" cy="142"/>
              </a:xfrm>
              <a:prstGeom prst="ellipse">
                <a:avLst/>
              </a:prstGeom>
              <a:solidFill>
                <a:srgbClr val="FFFFFF"/>
              </a:solidFill>
              <a:ln w="28575">
                <a:solidFill>
                  <a:srgbClr val="000000"/>
                </a:solidFill>
                <a:round/>
                <a:headEnd/>
                <a:tailEnd/>
              </a:ln>
            </p:spPr>
            <p:txBody>
              <a:bodyPr/>
              <a:lstStyle/>
              <a:p>
                <a:pPr algn="ctr" fontAlgn="base">
                  <a:spcBef>
                    <a:spcPct val="0"/>
                  </a:spcBef>
                  <a:spcAft>
                    <a:spcPct val="0"/>
                  </a:spcAft>
                </a:pPr>
                <a:endParaRPr lang="en-US">
                  <a:solidFill>
                    <a:srgbClr val="000000"/>
                  </a:solidFill>
                </a:endParaRPr>
              </a:p>
            </p:txBody>
          </p:sp>
        </p:grpSp>
        <p:grpSp>
          <p:nvGrpSpPr>
            <p:cNvPr id="10" name="Group 88"/>
            <p:cNvGrpSpPr>
              <a:grpSpLocks/>
            </p:cNvGrpSpPr>
            <p:nvPr/>
          </p:nvGrpSpPr>
          <p:grpSpPr bwMode="auto">
            <a:xfrm>
              <a:off x="2513234" y="2590800"/>
              <a:ext cx="327024" cy="369888"/>
              <a:chOff x="7439" y="8008"/>
              <a:chExt cx="700" cy="796"/>
            </a:xfrm>
          </p:grpSpPr>
          <p:sp>
            <p:nvSpPr>
              <p:cNvPr id="64" name="AutoShape 89"/>
              <p:cNvSpPr>
                <a:spLocks noChangeArrowheads="1"/>
              </p:cNvSpPr>
              <p:nvPr/>
            </p:nvSpPr>
            <p:spPr bwMode="auto">
              <a:xfrm rot="5400000">
                <a:off x="7320" y="8127"/>
                <a:ext cx="796" cy="557"/>
              </a:xfrm>
              <a:prstGeom prst="triangle">
                <a:avLst>
                  <a:gd name="adj" fmla="val 50000"/>
                </a:avLst>
              </a:prstGeom>
              <a:solidFill>
                <a:srgbClr val="FFFFFF"/>
              </a:solidFill>
              <a:ln w="28575">
                <a:solidFill>
                  <a:srgbClr val="000000"/>
                </a:solidFill>
                <a:miter lim="800000"/>
                <a:headEnd/>
                <a:tailEnd/>
              </a:ln>
            </p:spPr>
            <p:txBody>
              <a:bodyPr/>
              <a:lstStyle/>
              <a:p>
                <a:pPr algn="ctr" fontAlgn="base">
                  <a:spcBef>
                    <a:spcPct val="0"/>
                  </a:spcBef>
                  <a:spcAft>
                    <a:spcPct val="0"/>
                  </a:spcAft>
                </a:pPr>
                <a:endParaRPr lang="en-US">
                  <a:solidFill>
                    <a:srgbClr val="000000"/>
                  </a:solidFill>
                </a:endParaRPr>
              </a:p>
            </p:txBody>
          </p:sp>
          <p:sp>
            <p:nvSpPr>
              <p:cNvPr id="72" name="Oval 90"/>
              <p:cNvSpPr>
                <a:spLocks noChangeArrowheads="1"/>
              </p:cNvSpPr>
              <p:nvPr/>
            </p:nvSpPr>
            <p:spPr bwMode="auto">
              <a:xfrm>
                <a:off x="7997" y="8335"/>
                <a:ext cx="142" cy="142"/>
              </a:xfrm>
              <a:prstGeom prst="ellipse">
                <a:avLst/>
              </a:prstGeom>
              <a:solidFill>
                <a:srgbClr val="FFFFFF"/>
              </a:solidFill>
              <a:ln w="28575">
                <a:solidFill>
                  <a:srgbClr val="000000"/>
                </a:solidFill>
                <a:round/>
                <a:headEnd/>
                <a:tailEnd/>
              </a:ln>
            </p:spPr>
            <p:txBody>
              <a:bodyPr/>
              <a:lstStyle/>
              <a:p>
                <a:pPr algn="ctr" fontAlgn="base">
                  <a:spcBef>
                    <a:spcPct val="0"/>
                  </a:spcBef>
                  <a:spcAft>
                    <a:spcPct val="0"/>
                  </a:spcAft>
                </a:pPr>
                <a:endParaRPr lang="en-US">
                  <a:solidFill>
                    <a:srgbClr val="000000"/>
                  </a:solidFill>
                </a:endParaRPr>
              </a:p>
            </p:txBody>
          </p:sp>
        </p:grpSp>
      </p:grpSp>
      <p:sp>
        <p:nvSpPr>
          <p:cNvPr id="85" name="Rectangle 3"/>
          <p:cNvSpPr txBox="1">
            <a:spLocks noChangeArrowheads="1"/>
          </p:cNvSpPr>
          <p:nvPr/>
        </p:nvSpPr>
        <p:spPr>
          <a:xfrm>
            <a:off x="831272" y="4191000"/>
            <a:ext cx="8312727" cy="2667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latin typeface="+mj-lt"/>
                <a:cs typeface="Arial" pitchFamily="34" charset="0"/>
              </a:rPr>
              <a:t>Conventional method to solve hold time:</a:t>
            </a:r>
          </a:p>
          <a:p>
            <a:r>
              <a:rPr lang="en-US" sz="2400" dirty="0" smtClean="0">
                <a:latin typeface="+mj-lt"/>
                <a:cs typeface="Arial" pitchFamily="34" charset="0"/>
              </a:rPr>
              <a:t>Use clock tree synthesis to design a tree with many levels (control skew) and large buffers(control slew)</a:t>
            </a:r>
          </a:p>
          <a:p>
            <a:r>
              <a:rPr lang="en-US" sz="2400" dirty="0" smtClean="0">
                <a:latin typeface="+mj-lt"/>
                <a:cs typeface="Arial" pitchFamily="34" charset="0"/>
              </a:rPr>
              <a:t>Use buffer insertion to take care of hold time, clock-q</a:t>
            </a:r>
          </a:p>
          <a:p>
            <a:pPr marL="0" indent="0">
              <a:buNone/>
            </a:pPr>
            <a:endParaRPr lang="en-US" sz="2400" dirty="0" smtClean="0">
              <a:latin typeface="+mj-lt"/>
              <a:cs typeface="Arial" pitchFamily="34" charset="0"/>
            </a:endParaRPr>
          </a:p>
          <a:p>
            <a:pPr marL="0" indent="0" algn="ctr">
              <a:buNone/>
            </a:pPr>
            <a:r>
              <a:rPr lang="en-US" sz="2800" dirty="0" smtClean="0">
                <a:solidFill>
                  <a:srgbClr val="FF0000"/>
                </a:solidFill>
                <a:latin typeface="+mj-lt"/>
                <a:cs typeface="Arial" charset="0"/>
              </a:rPr>
              <a:t>THIS WON’T WORK IN Sub-</a:t>
            </a:r>
            <a:r>
              <a:rPr lang="en-US" sz="2800" dirty="0" err="1" smtClean="0">
                <a:solidFill>
                  <a:srgbClr val="FF0000"/>
                </a:solidFill>
                <a:latin typeface="+mj-lt"/>
                <a:cs typeface="Arial" charset="0"/>
              </a:rPr>
              <a:t>Vt</a:t>
            </a:r>
            <a:r>
              <a:rPr lang="en-US" sz="2800" dirty="0" smtClean="0">
                <a:solidFill>
                  <a:srgbClr val="FF0000"/>
                </a:solidFill>
                <a:latin typeface="+mj-lt"/>
                <a:cs typeface="Arial" charset="0"/>
              </a:rPr>
              <a:t>!</a:t>
            </a:r>
          </a:p>
          <a:p>
            <a:pPr>
              <a:buFont typeface="Wingdings" pitchFamily="2" charset="2"/>
              <a:buChar char="§"/>
            </a:pPr>
            <a:endParaRPr lang="en-US" sz="2400" dirty="0" smtClean="0">
              <a:latin typeface="Arial" charset="0"/>
              <a:cs typeface="Arial" charset="0"/>
            </a:endParaRPr>
          </a:p>
        </p:txBody>
      </p:sp>
      <p:sp>
        <p:nvSpPr>
          <p:cNvPr id="7" name="Slide Number Placeholder 6"/>
          <p:cNvSpPr>
            <a:spLocks noGrp="1"/>
          </p:cNvSpPr>
          <p:nvPr>
            <p:ph type="sldNum" sz="quarter" idx="11"/>
          </p:nvPr>
        </p:nvSpPr>
        <p:spPr/>
        <p:txBody>
          <a:bodyPr/>
          <a:lstStyle/>
          <a:p>
            <a:fld id="{173F9154-291C-425A-A36F-60764B2CA33B}" type="slidenum">
              <a:rPr lang="en-US" smtClean="0"/>
              <a:pPr/>
              <a:t>30</a:t>
            </a:fld>
            <a:endParaRPr lang="en-US" dirty="0"/>
          </a:p>
        </p:txBody>
      </p:sp>
    </p:spTree>
    <p:extLst>
      <p:ext uri="{BB962C8B-B14F-4D97-AF65-F5344CB8AC3E}">
        <p14:creationId xmlns:p14="http://schemas.microsoft.com/office/powerpoint/2010/main" val="3898757926"/>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07" descr="Fig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074" y="762000"/>
            <a:ext cx="9530674"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831272" y="5867400"/>
            <a:ext cx="8312727" cy="461665"/>
          </a:xfrm>
          <a:prstGeom prst="rect">
            <a:avLst/>
          </a:prstGeom>
          <a:noFill/>
        </p:spPr>
        <p:txBody>
          <a:bodyPr wrap="square" rtlCol="0">
            <a:spAutoFit/>
          </a:bodyPr>
          <a:lstStyle/>
          <a:p>
            <a:pPr marL="285750" indent="-285750">
              <a:buFont typeface="Arial" pitchFamily="34" charset="0"/>
              <a:buChar char="•"/>
            </a:pPr>
            <a:r>
              <a:rPr lang="en-US" sz="2400" dirty="0" smtClean="0"/>
              <a:t>More levels=more skew! Contrary to conventional </a:t>
            </a:r>
            <a:r>
              <a:rPr lang="en-US" sz="2400" dirty="0" err="1" smtClean="0"/>
              <a:t>widsom</a:t>
            </a:r>
            <a:r>
              <a:rPr lang="en-US" sz="2400" dirty="0" smtClean="0"/>
              <a:t>…</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31</a:t>
            </a:fld>
            <a:endParaRPr lang="en-US" dirty="0"/>
          </a:p>
        </p:txBody>
      </p:sp>
    </p:spTree>
    <p:extLst>
      <p:ext uri="{BB962C8B-B14F-4D97-AF65-F5344CB8AC3E}">
        <p14:creationId xmlns:p14="http://schemas.microsoft.com/office/powerpoint/2010/main" val="185947637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852054" y="5867400"/>
            <a:ext cx="8291945" cy="830997"/>
          </a:xfrm>
          <a:prstGeom prst="rect">
            <a:avLst/>
          </a:prstGeom>
          <a:noFill/>
        </p:spPr>
        <p:txBody>
          <a:bodyPr wrap="square" rtlCol="0">
            <a:spAutoFit/>
          </a:bodyPr>
          <a:lstStyle/>
          <a:p>
            <a:pPr marL="285750" indent="-285750">
              <a:buFont typeface="Arial" pitchFamily="34" charset="0"/>
              <a:buChar char="•"/>
            </a:pPr>
            <a:r>
              <a:rPr lang="en-US" sz="2400" dirty="0" smtClean="0"/>
              <a:t>Buffer insertion energy costly!</a:t>
            </a:r>
          </a:p>
          <a:p>
            <a:pPr marL="285750" indent="-285750">
              <a:buFont typeface="Arial" pitchFamily="34" charset="0"/>
              <a:buChar char="•"/>
            </a:pPr>
            <a:r>
              <a:rPr lang="en-US" sz="2400" dirty="0" smtClean="0"/>
              <a:t>And still doesn’t solve our problem (subject to variation too…)</a:t>
            </a:r>
            <a:endParaRPr lang="en-US" sz="2400" dirty="0"/>
          </a:p>
        </p:txBody>
      </p:sp>
      <p:pic>
        <p:nvPicPr>
          <p:cNvPr id="30722" name="Picture 2" descr="Fig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63890"/>
            <a:ext cx="9351357" cy="4903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fld id="{173F9154-291C-425A-A36F-60764B2CA33B}" type="slidenum">
              <a:rPr lang="en-US" smtClean="0"/>
              <a:pPr/>
              <a:t>32</a:t>
            </a:fld>
            <a:endParaRPr lang="en-US" dirty="0"/>
          </a:p>
        </p:txBody>
      </p:sp>
    </p:spTree>
    <p:extLst>
      <p:ext uri="{BB962C8B-B14F-4D97-AF65-F5344CB8AC3E}">
        <p14:creationId xmlns:p14="http://schemas.microsoft.com/office/powerpoint/2010/main" val="327337439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Hypothesis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9" name="TextBox 8"/>
          <p:cNvSpPr txBox="1"/>
          <p:nvPr/>
        </p:nvSpPr>
        <p:spPr>
          <a:xfrm>
            <a:off x="852054" y="1155700"/>
            <a:ext cx="8291945" cy="2308324"/>
          </a:xfrm>
          <a:prstGeom prst="rect">
            <a:avLst/>
          </a:prstGeom>
          <a:noFill/>
        </p:spPr>
        <p:txBody>
          <a:bodyPr wrap="square" rtlCol="0">
            <a:spAutoFit/>
          </a:bodyPr>
          <a:lstStyle/>
          <a:p>
            <a:r>
              <a:rPr lang="en-US" sz="2400" dirty="0" smtClean="0"/>
              <a:t>1. We can achieve a similar parameter controlling method suitable for sub-</a:t>
            </a:r>
            <a:r>
              <a:rPr lang="en-US" sz="2400" dirty="0" err="1" smtClean="0"/>
              <a:t>Vt</a:t>
            </a:r>
            <a:r>
              <a:rPr lang="en-US" sz="2400" dirty="0" smtClean="0"/>
              <a:t> by re-analyzing the effects of each parameter.</a:t>
            </a:r>
          </a:p>
          <a:p>
            <a:endParaRPr lang="en-US" sz="2400" dirty="0" smtClean="0"/>
          </a:p>
          <a:p>
            <a:r>
              <a:rPr lang="en-US" sz="2400" dirty="0" smtClean="0"/>
              <a:t>2. We can achieve a more energy efficient method for a given yield constraint using a novel two-phase clock based timing scheme</a:t>
            </a:r>
          </a:p>
        </p:txBody>
      </p:sp>
      <p:sp>
        <p:nvSpPr>
          <p:cNvPr id="2" name="Slide Number Placeholder 1"/>
          <p:cNvSpPr>
            <a:spLocks noGrp="1"/>
          </p:cNvSpPr>
          <p:nvPr>
            <p:ph type="sldNum" sz="quarter" idx="11"/>
          </p:nvPr>
        </p:nvSpPr>
        <p:spPr/>
        <p:txBody>
          <a:bodyPr/>
          <a:lstStyle/>
          <a:p>
            <a:fld id="{173F9154-291C-425A-A36F-60764B2CA33B}" type="slidenum">
              <a:rPr lang="en-US" smtClean="0"/>
              <a:pPr/>
              <a:t>33</a:t>
            </a:fld>
            <a:endParaRPr lang="en-US" dirty="0"/>
          </a:p>
        </p:txBody>
      </p:sp>
    </p:spTree>
    <p:extLst>
      <p:ext uri="{BB962C8B-B14F-4D97-AF65-F5344CB8AC3E}">
        <p14:creationId xmlns:p14="http://schemas.microsoft.com/office/powerpoint/2010/main" val="200476870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915" y="885989"/>
            <a:ext cx="8000485" cy="6001039"/>
          </a:xfrm>
          <a:prstGeom prst="rect">
            <a:avLst/>
          </a:prstGeom>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Approach</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3" name="Slide Number Placeholder 2"/>
          <p:cNvSpPr>
            <a:spLocks noGrp="1"/>
          </p:cNvSpPr>
          <p:nvPr>
            <p:ph type="sldNum" sz="quarter" idx="11"/>
          </p:nvPr>
        </p:nvSpPr>
        <p:spPr/>
        <p:txBody>
          <a:bodyPr/>
          <a:lstStyle/>
          <a:p>
            <a:fld id="{173F9154-291C-425A-A36F-60764B2CA33B}" type="slidenum">
              <a:rPr lang="en-US" smtClean="0"/>
              <a:pPr/>
              <a:t>34</a:t>
            </a:fld>
            <a:endParaRPr lang="en-US" dirty="0"/>
          </a:p>
        </p:txBody>
      </p:sp>
    </p:spTree>
    <p:extLst>
      <p:ext uri="{BB962C8B-B14F-4D97-AF65-F5344CB8AC3E}">
        <p14:creationId xmlns:p14="http://schemas.microsoft.com/office/powerpoint/2010/main" val="282433800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Figures4.emf"/>
          <p:cNvPicPr>
            <a:picLocks noChangeAspect="1"/>
          </p:cNvPicPr>
          <p:nvPr/>
        </p:nvPicPr>
        <p:blipFill>
          <a:blip r:embed="rId3" cstate="print"/>
          <a:stretch>
            <a:fillRect/>
          </a:stretch>
        </p:blipFill>
        <p:spPr>
          <a:xfrm>
            <a:off x="361950" y="385420"/>
            <a:ext cx="8629135" cy="6472580"/>
          </a:xfrm>
          <a:prstGeom prst="rect">
            <a:avLst/>
          </a:prstGeom>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Approach</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2" name="Slide Number Placeholder 1"/>
          <p:cNvSpPr>
            <a:spLocks noGrp="1"/>
          </p:cNvSpPr>
          <p:nvPr>
            <p:ph type="sldNum" sz="quarter" idx="11"/>
          </p:nvPr>
        </p:nvSpPr>
        <p:spPr/>
        <p:txBody>
          <a:bodyPr/>
          <a:lstStyle/>
          <a:p>
            <a:fld id="{173F9154-291C-425A-A36F-60764B2CA33B}" type="slidenum">
              <a:rPr lang="en-US" smtClean="0"/>
              <a:pPr/>
              <a:t>35</a:t>
            </a:fld>
            <a:endParaRPr lang="en-US" dirty="0"/>
          </a:p>
        </p:txBody>
      </p:sp>
    </p:spTree>
    <p:extLst>
      <p:ext uri="{BB962C8B-B14F-4D97-AF65-F5344CB8AC3E}">
        <p14:creationId xmlns:p14="http://schemas.microsoft.com/office/powerpoint/2010/main" val="116134364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Anticipated Contributions</a:t>
            </a:r>
            <a:endParaRPr lang="en-US" sz="3800" dirty="0"/>
          </a:p>
        </p:txBody>
      </p:sp>
      <p:sp>
        <p:nvSpPr>
          <p:cNvPr id="4" name="TextBox 3"/>
          <p:cNvSpPr txBox="1"/>
          <p:nvPr/>
        </p:nvSpPr>
        <p:spPr>
          <a:xfrm>
            <a:off x="852054" y="3810000"/>
            <a:ext cx="8291945" cy="1569660"/>
          </a:xfrm>
          <a:prstGeom prst="rect">
            <a:avLst/>
          </a:prstGeom>
          <a:noFill/>
        </p:spPr>
        <p:txBody>
          <a:bodyPr wrap="square" rtlCol="0">
            <a:spAutoFit/>
          </a:bodyPr>
          <a:lstStyle/>
          <a:p>
            <a:pPr marL="285750" indent="-285750">
              <a:buFont typeface="Arial" pitchFamily="34" charset="0"/>
              <a:buChar char="•"/>
            </a:pPr>
            <a:r>
              <a:rPr lang="en-US" sz="2400" dirty="0" smtClean="0"/>
              <a:t>Simulation time for coming up with design methodology</a:t>
            </a:r>
          </a:p>
          <a:p>
            <a:pPr marL="285750" indent="-285750">
              <a:buFont typeface="Arial" pitchFamily="34" charset="0"/>
              <a:buChar char="•"/>
            </a:pPr>
            <a:r>
              <a:rPr lang="en-US" sz="2400" dirty="0" smtClean="0"/>
              <a:t>DLL design for two-phase clocking</a:t>
            </a:r>
          </a:p>
          <a:p>
            <a:pPr marL="285750" indent="-285750">
              <a:buFont typeface="Arial" pitchFamily="34" charset="0"/>
              <a:buChar char="•"/>
            </a:pPr>
            <a:r>
              <a:rPr lang="en-US" sz="2400" dirty="0" smtClean="0"/>
              <a:t>Incorporating timing scheme into synthesis flow</a:t>
            </a:r>
          </a:p>
          <a:p>
            <a:pPr marL="285750" indent="-285750"/>
            <a:endParaRPr lang="en-US" sz="2400" dirty="0"/>
          </a:p>
        </p:txBody>
      </p:sp>
      <p:sp>
        <p:nvSpPr>
          <p:cNvPr id="5" name="TextBox 4"/>
          <p:cNvSpPr txBox="1"/>
          <p:nvPr/>
        </p:nvSpPr>
        <p:spPr>
          <a:xfrm>
            <a:off x="0" y="3124200"/>
            <a:ext cx="9144000" cy="677108"/>
          </a:xfrm>
          <a:prstGeom prst="rect">
            <a:avLst/>
          </a:prstGeom>
          <a:noFill/>
        </p:spPr>
        <p:txBody>
          <a:bodyPr wrap="square" rtlCol="0">
            <a:spAutoFit/>
          </a:bodyPr>
          <a:lstStyle/>
          <a:p>
            <a:pPr algn="ctr"/>
            <a:r>
              <a:rPr lang="en-US" sz="3800" dirty="0" smtClean="0"/>
              <a:t>Anticipated Bottlenecks</a:t>
            </a:r>
            <a:endParaRPr lang="en-US" sz="3800" dirty="0"/>
          </a:p>
        </p:txBody>
      </p:sp>
      <p:sp>
        <p:nvSpPr>
          <p:cNvPr id="6" name="TextBox 5"/>
          <p:cNvSpPr txBox="1"/>
          <p:nvPr/>
        </p:nvSpPr>
        <p:spPr>
          <a:xfrm>
            <a:off x="831272" y="1066800"/>
            <a:ext cx="8312727" cy="1938992"/>
          </a:xfrm>
          <a:prstGeom prst="rect">
            <a:avLst/>
          </a:prstGeom>
          <a:noFill/>
        </p:spPr>
        <p:txBody>
          <a:bodyPr wrap="square" rtlCol="0">
            <a:spAutoFit/>
          </a:bodyPr>
          <a:lstStyle/>
          <a:p>
            <a:pPr marL="285750" indent="-285750">
              <a:buFont typeface="Arial" pitchFamily="34" charset="0"/>
              <a:buChar char="•"/>
            </a:pPr>
            <a:r>
              <a:rPr lang="en-US" sz="2400" dirty="0" smtClean="0"/>
              <a:t>Design methodology using EDA tools suitable for sub-</a:t>
            </a:r>
            <a:r>
              <a:rPr lang="en-US" sz="2400" dirty="0" err="1" smtClean="0"/>
              <a:t>Vt</a:t>
            </a:r>
            <a:r>
              <a:rPr lang="en-US" sz="2400" dirty="0" smtClean="0"/>
              <a:t> (publication)</a:t>
            </a:r>
          </a:p>
          <a:p>
            <a:pPr marL="285750" indent="-285750">
              <a:buFont typeface="Arial" pitchFamily="34" charset="0"/>
              <a:buChar char="•"/>
            </a:pPr>
            <a:r>
              <a:rPr lang="en-US" sz="2400" dirty="0" smtClean="0"/>
              <a:t>A novel hold time fixing scheme using two-phase clocking (publication)</a:t>
            </a:r>
          </a:p>
          <a:p>
            <a:pPr marL="285750" indent="-285750"/>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36</a:t>
            </a:fld>
            <a:endParaRPr lang="en-US" dirty="0"/>
          </a:p>
        </p:txBody>
      </p:sp>
    </p:spTree>
    <p:extLst>
      <p:ext uri="{BB962C8B-B14F-4D97-AF65-F5344CB8AC3E}">
        <p14:creationId xmlns:p14="http://schemas.microsoft.com/office/powerpoint/2010/main" val="416762861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0"/>
            <a:ext cx="8291945" cy="1143000"/>
          </a:xfrm>
        </p:spPr>
        <p:txBody>
          <a:bodyPr>
            <a:normAutofit/>
          </a:bodyPr>
          <a:lstStyle/>
          <a:p>
            <a:r>
              <a:rPr lang="en-US" sz="3800" dirty="0" smtClean="0"/>
              <a:t>Outline</a:t>
            </a:r>
            <a:endParaRPr lang="en-US" sz="3800" dirty="0"/>
          </a:p>
        </p:txBody>
      </p:sp>
      <p:sp>
        <p:nvSpPr>
          <p:cNvPr id="6" name="TextBox 5"/>
          <p:cNvSpPr txBox="1"/>
          <p:nvPr/>
        </p:nvSpPr>
        <p:spPr>
          <a:xfrm>
            <a:off x="852054" y="1073289"/>
            <a:ext cx="8291945" cy="5201424"/>
          </a:xfrm>
          <a:prstGeom prst="rect">
            <a:avLst/>
          </a:prstGeom>
          <a:noFill/>
        </p:spPr>
        <p:txBody>
          <a:bodyPr wrap="square" rtlCol="0">
            <a:spAutoFit/>
          </a:bodyPr>
          <a:lstStyle/>
          <a:p>
            <a:pPr marL="342900" indent="-342900">
              <a:buFont typeface="Arial" pitchFamily="34" charset="0"/>
              <a:buChar char="•"/>
            </a:pPr>
            <a:r>
              <a:rPr lang="en-US" sz="2400" dirty="0" smtClean="0"/>
              <a:t>Motivation</a:t>
            </a:r>
          </a:p>
          <a:p>
            <a:pPr marL="342900" indent="-342900">
              <a:buFont typeface="Arial" pitchFamily="34" charset="0"/>
              <a:buChar char="•"/>
            </a:pPr>
            <a:r>
              <a:rPr lang="en-US" sz="2400" dirty="0"/>
              <a:t>Hardware Selection for Energy Efficient </a:t>
            </a:r>
            <a:r>
              <a:rPr lang="en-US" sz="2400" dirty="0" err="1"/>
              <a:t>SoC</a:t>
            </a:r>
            <a:r>
              <a:rPr lang="en-US" sz="2400" dirty="0"/>
              <a:t> (BASN chip</a:t>
            </a:r>
            <a:r>
              <a:rPr lang="en-US" sz="2400" dirty="0" smtClean="0"/>
              <a:t>)</a:t>
            </a:r>
          </a:p>
          <a:p>
            <a:pPr marL="800100" lvl="1" indent="-342900">
              <a:buFont typeface="Arial" pitchFamily="34" charset="0"/>
              <a:buChar char="•"/>
            </a:pPr>
            <a:r>
              <a:rPr lang="en-US" sz="2400" dirty="0" smtClean="0"/>
              <a:t>Motivation</a:t>
            </a:r>
          </a:p>
          <a:p>
            <a:pPr marL="800100" lvl="1" indent="-342900">
              <a:buFont typeface="Arial" pitchFamily="34" charset="0"/>
              <a:buChar char="•"/>
            </a:pPr>
            <a:r>
              <a:rPr lang="en-US" sz="2400" dirty="0" smtClean="0"/>
              <a:t>Hypothesis</a:t>
            </a:r>
          </a:p>
          <a:p>
            <a:pPr marL="800100" lvl="1" indent="-342900">
              <a:buFont typeface="Arial" pitchFamily="34" charset="0"/>
              <a:buChar char="•"/>
            </a:pPr>
            <a:r>
              <a:rPr lang="en-US" sz="2400" dirty="0" smtClean="0"/>
              <a:t>Approach</a:t>
            </a:r>
          </a:p>
          <a:p>
            <a:pPr marL="800100" lvl="1" indent="-342900">
              <a:buFont typeface="Arial" pitchFamily="34" charset="0"/>
              <a:buChar char="•"/>
            </a:pPr>
            <a:r>
              <a:rPr lang="en-US" sz="2400" dirty="0" smtClean="0"/>
              <a:t>Results</a:t>
            </a:r>
          </a:p>
          <a:p>
            <a:pPr marL="342900" indent="-342900">
              <a:buFont typeface="Arial" pitchFamily="34" charset="0"/>
              <a:buChar char="•"/>
            </a:pPr>
            <a:r>
              <a:rPr lang="en-US" sz="2400" dirty="0" smtClean="0"/>
              <a:t>Library </a:t>
            </a:r>
            <a:r>
              <a:rPr lang="en-US" sz="2400" dirty="0"/>
              <a:t>Design and Characterization at ULVs for Robust Timing </a:t>
            </a:r>
            <a:r>
              <a:rPr lang="en-US" sz="2400" dirty="0" smtClean="0"/>
              <a:t>Closure</a:t>
            </a:r>
          </a:p>
          <a:p>
            <a:pPr marL="342900" indent="-342900">
              <a:buFont typeface="Arial" pitchFamily="34" charset="0"/>
              <a:buChar char="•"/>
            </a:pPr>
            <a:r>
              <a:rPr lang="en-US" sz="2400" dirty="0"/>
              <a:t>Hold Time Analysis and Timing Closure Method for </a:t>
            </a:r>
            <a:r>
              <a:rPr lang="en-US" sz="2400" dirty="0" smtClean="0"/>
              <a:t>Sub-threshold</a:t>
            </a:r>
          </a:p>
          <a:p>
            <a:pPr marL="342900" indent="-342900">
              <a:buFont typeface="Arial" pitchFamily="34" charset="0"/>
              <a:buChar char="•"/>
            </a:pPr>
            <a:r>
              <a:rPr lang="en-US" sz="2400" dirty="0" smtClean="0"/>
              <a:t>Latch </a:t>
            </a:r>
            <a:r>
              <a:rPr lang="en-US" sz="2400" dirty="0"/>
              <a:t>Based Design for Single-V</a:t>
            </a:r>
            <a:r>
              <a:rPr lang="en-US" sz="2400" baseline="-25000" dirty="0"/>
              <a:t>DD</a:t>
            </a:r>
            <a:r>
              <a:rPr lang="en-US" sz="2400" dirty="0"/>
              <a:t> Alternative Approach to DVFS</a:t>
            </a:r>
            <a:endParaRPr lang="en-US" sz="2400" dirty="0" smtClean="0"/>
          </a:p>
          <a:p>
            <a:pPr marL="342900" indent="-342900">
              <a:buFont typeface="Arial" pitchFamily="34" charset="0"/>
              <a:buChar char="•"/>
            </a:pPr>
            <a:endParaRPr lang="en-US" sz="2400" dirty="0" smtClean="0"/>
          </a:p>
          <a:p>
            <a:endParaRPr lang="en-US" sz="20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37</a:t>
            </a:fld>
            <a:endParaRPr lang="en-US" dirty="0"/>
          </a:p>
        </p:txBody>
      </p:sp>
    </p:spTree>
    <p:extLst>
      <p:ext uri="{BB962C8B-B14F-4D97-AF65-F5344CB8AC3E}">
        <p14:creationId xmlns:p14="http://schemas.microsoft.com/office/powerpoint/2010/main" val="394289871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1272" y="1905000"/>
            <a:ext cx="8312727" cy="2057400"/>
          </a:xfrm>
        </p:spPr>
        <p:txBody>
          <a:bodyPr>
            <a:normAutofit/>
          </a:bodyPr>
          <a:lstStyle/>
          <a:p>
            <a:r>
              <a:rPr lang="en-US" sz="3800" dirty="0" smtClean="0"/>
              <a:t>Project 4: Latch Based Design for Single-</a:t>
            </a:r>
            <a:r>
              <a:rPr lang="en-US" sz="4000" dirty="0" smtClean="0"/>
              <a:t>V</a:t>
            </a:r>
            <a:r>
              <a:rPr lang="en-US" sz="4000" baseline="-25000" dirty="0" smtClean="0"/>
              <a:t>DD</a:t>
            </a:r>
            <a:r>
              <a:rPr lang="en-US" sz="4000" dirty="0" smtClean="0"/>
              <a:t> Alternative Approach to DVFS</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38</a:t>
            </a:fld>
            <a:endParaRPr lang="en-US" dirty="0"/>
          </a:p>
        </p:txBody>
      </p:sp>
    </p:spTree>
    <p:extLst>
      <p:ext uri="{BB962C8B-B14F-4D97-AF65-F5344CB8AC3E}">
        <p14:creationId xmlns:p14="http://schemas.microsoft.com/office/powerpoint/2010/main" val="250933683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42" descr="Fig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838200"/>
            <a:ext cx="930042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39" name="TextBox 38"/>
          <p:cNvSpPr txBox="1"/>
          <p:nvPr/>
        </p:nvSpPr>
        <p:spPr>
          <a:xfrm>
            <a:off x="831272" y="6027003"/>
            <a:ext cx="8312727" cy="830997"/>
          </a:xfrm>
          <a:prstGeom prst="rect">
            <a:avLst/>
          </a:prstGeom>
          <a:noFill/>
        </p:spPr>
        <p:txBody>
          <a:bodyPr wrap="square" rtlCol="0">
            <a:spAutoFit/>
          </a:bodyPr>
          <a:lstStyle/>
          <a:p>
            <a:pPr marL="285750" indent="-285750">
              <a:buFont typeface="Arial" pitchFamily="34" charset="0"/>
              <a:buChar char="•"/>
            </a:pPr>
            <a:r>
              <a:rPr lang="en-US" sz="2400" dirty="0"/>
              <a:t>Recent research has demonstrated near ideal energy savings using this concept by using three voltage </a:t>
            </a:r>
            <a:r>
              <a:rPr lang="en-US" sz="2400" dirty="0" smtClean="0"/>
              <a:t>islands.</a:t>
            </a:r>
            <a:endParaRPr lang="en-US" sz="2400" dirty="0"/>
          </a:p>
        </p:txBody>
      </p:sp>
      <p:sp>
        <p:nvSpPr>
          <p:cNvPr id="8" name="TextBox 7"/>
          <p:cNvSpPr txBox="1"/>
          <p:nvPr/>
        </p:nvSpPr>
        <p:spPr>
          <a:xfrm>
            <a:off x="8610600" y="4724400"/>
            <a:ext cx="457200" cy="381000"/>
          </a:xfrm>
          <a:prstGeom prst="rect">
            <a:avLst/>
          </a:prstGeom>
          <a:noFill/>
        </p:spPr>
        <p:txBody>
          <a:bodyPr wrap="square" rtlCol="0">
            <a:spAutoFit/>
          </a:bodyPr>
          <a:lstStyle/>
          <a:p>
            <a:r>
              <a:rPr lang="en-US" dirty="0" smtClean="0"/>
              <a:t>[5]</a:t>
            </a:r>
            <a:endParaRPr lang="en-US"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39</a:t>
            </a:fld>
            <a:endParaRPr lang="en-US" dirty="0"/>
          </a:p>
        </p:txBody>
      </p:sp>
    </p:spTree>
    <p:extLst>
      <p:ext uri="{BB962C8B-B14F-4D97-AF65-F5344CB8AC3E}">
        <p14:creationId xmlns:p14="http://schemas.microsoft.com/office/powerpoint/2010/main" val="409751148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658" y="0"/>
            <a:ext cx="8303342" cy="1143000"/>
          </a:xfrm>
        </p:spPr>
        <p:txBody>
          <a:bodyPr>
            <a:normAutofit/>
          </a:bodyPr>
          <a:lstStyle/>
          <a:p>
            <a:r>
              <a:rPr lang="en-US" sz="3800" dirty="0" smtClean="0"/>
              <a:t>Motivation for Ultra Low Voltage Design</a:t>
            </a:r>
            <a:endParaRPr lang="en-US" sz="3800" dirty="0"/>
          </a:p>
        </p:txBody>
      </p:sp>
      <p:grpSp>
        <p:nvGrpSpPr>
          <p:cNvPr id="3" name="Group 7"/>
          <p:cNvGrpSpPr/>
          <p:nvPr/>
        </p:nvGrpSpPr>
        <p:grpSpPr>
          <a:xfrm>
            <a:off x="5986397" y="1107383"/>
            <a:ext cx="2184800" cy="1291404"/>
            <a:chOff x="5991566" y="1283376"/>
            <a:chExt cx="2184800" cy="1291404"/>
          </a:xfrm>
        </p:grpSpPr>
        <p:pic>
          <p:nvPicPr>
            <p:cNvPr id="12" name="Picture 11" descr="http://www.tdsecurity.co.uk/images/montage-sensors.jpg"/>
            <p:cNvPicPr>
              <a:picLocks noChangeAspect="1" noChangeArrowheads="1"/>
            </p:cNvPicPr>
            <p:nvPr/>
          </p:nvPicPr>
          <p:blipFill>
            <a:blip r:embed="rId3" cstate="print"/>
            <a:srcRect/>
            <a:stretch>
              <a:fillRect/>
            </a:stretch>
          </p:blipFill>
          <p:spPr bwMode="auto">
            <a:xfrm>
              <a:off x="5991566" y="1403529"/>
              <a:ext cx="1022067" cy="845604"/>
            </a:xfrm>
            <a:prstGeom prst="rect">
              <a:avLst/>
            </a:prstGeom>
            <a:noFill/>
          </p:spPr>
        </p:pic>
        <p:pic>
          <p:nvPicPr>
            <p:cNvPr id="13" name="Picture 41" descr="xray_with_implant"/>
            <p:cNvPicPr>
              <a:picLocks noChangeAspect="1" noChangeArrowheads="1"/>
            </p:cNvPicPr>
            <p:nvPr/>
          </p:nvPicPr>
          <p:blipFill>
            <a:blip r:embed="rId4" cstate="print"/>
            <a:stretch>
              <a:fillRect/>
            </a:stretch>
          </p:blipFill>
          <p:spPr bwMode="auto">
            <a:xfrm>
              <a:off x="7013633" y="1283376"/>
              <a:ext cx="1162733" cy="681804"/>
            </a:xfrm>
            <a:prstGeom prst="rect">
              <a:avLst/>
            </a:prstGeom>
            <a:noFill/>
            <a:ln>
              <a:noFill/>
            </a:ln>
          </p:spPr>
        </p:pic>
        <p:pic>
          <p:nvPicPr>
            <p:cNvPr id="7" name="Picture 6" descr="IMG_0813.png"/>
            <p:cNvPicPr/>
            <p:nvPr/>
          </p:nvPicPr>
          <p:blipFill>
            <a:blip r:embed="rId5" cstate="print"/>
            <a:srcRect/>
            <a:stretch>
              <a:fillRect/>
            </a:stretch>
          </p:blipFill>
          <p:spPr bwMode="auto">
            <a:xfrm>
              <a:off x="7044912" y="1965180"/>
              <a:ext cx="995362" cy="609600"/>
            </a:xfrm>
            <a:prstGeom prst="rect">
              <a:avLst/>
            </a:prstGeom>
            <a:noFill/>
            <a:ln w="9525">
              <a:noFill/>
              <a:miter lim="800000"/>
              <a:headEnd/>
              <a:tailEnd/>
            </a:ln>
          </p:spPr>
        </p:pic>
      </p:grpSp>
      <p:sp>
        <p:nvSpPr>
          <p:cNvPr id="10" name="TextBox 9"/>
          <p:cNvSpPr txBox="1"/>
          <p:nvPr/>
        </p:nvSpPr>
        <p:spPr>
          <a:xfrm>
            <a:off x="1197060" y="1276550"/>
            <a:ext cx="4442454" cy="1200329"/>
          </a:xfrm>
          <a:prstGeom prst="rect">
            <a:avLst/>
          </a:prstGeom>
          <a:noFill/>
        </p:spPr>
        <p:txBody>
          <a:bodyPr wrap="square" rtlCol="0">
            <a:spAutoFit/>
          </a:bodyPr>
          <a:lstStyle/>
          <a:p>
            <a:r>
              <a:rPr lang="en-US" sz="2400" dirty="0" smtClean="0"/>
              <a:t>Trend has been to use voltage scaling…</a:t>
            </a:r>
          </a:p>
          <a:p>
            <a:r>
              <a:rPr lang="en-US" sz="2400" dirty="0" smtClean="0"/>
              <a:t>BUT IT’S NOT THAT SIMPLE!</a:t>
            </a:r>
            <a:endParaRPr lang="en-US" sz="2400" dirty="0"/>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3116" y="2831767"/>
            <a:ext cx="5105400" cy="3986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898253" y="5911516"/>
            <a:ext cx="457200" cy="381000"/>
          </a:xfrm>
          <a:prstGeom prst="rect">
            <a:avLst/>
          </a:prstGeom>
          <a:noFill/>
        </p:spPr>
        <p:txBody>
          <a:bodyPr wrap="square" rtlCol="0">
            <a:spAutoFit/>
          </a:bodyPr>
          <a:lstStyle/>
          <a:p>
            <a:r>
              <a:rPr lang="en-US" dirty="0" smtClean="0"/>
              <a:t>[2]</a:t>
            </a:r>
            <a:endParaRPr lang="en-US" dirty="0"/>
          </a:p>
        </p:txBody>
      </p:sp>
      <p:grpSp>
        <p:nvGrpSpPr>
          <p:cNvPr id="4" name="Group 16"/>
          <p:cNvGrpSpPr/>
          <p:nvPr/>
        </p:nvGrpSpPr>
        <p:grpSpPr>
          <a:xfrm>
            <a:off x="988116" y="2870537"/>
            <a:ext cx="3200400" cy="1168063"/>
            <a:chOff x="0" y="2870537"/>
            <a:chExt cx="3200400" cy="1168063"/>
          </a:xfrm>
        </p:grpSpPr>
        <p:sp>
          <p:nvSpPr>
            <p:cNvPr id="11" name="Oval 10"/>
            <p:cNvSpPr/>
            <p:nvPr/>
          </p:nvSpPr>
          <p:spPr>
            <a:xfrm>
              <a:off x="2754627" y="3733800"/>
              <a:ext cx="445773" cy="3048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0" y="2870537"/>
              <a:ext cx="2438400" cy="1015663"/>
            </a:xfrm>
            <a:prstGeom prst="rect">
              <a:avLst/>
            </a:prstGeom>
            <a:noFill/>
          </p:spPr>
          <p:txBody>
            <a:bodyPr wrap="square" rtlCol="0">
              <a:spAutoFit/>
            </a:bodyPr>
            <a:lstStyle/>
            <a:p>
              <a:r>
                <a:rPr lang="en-US" sz="2000" dirty="0" smtClean="0">
                  <a:solidFill>
                    <a:srgbClr val="FF0000"/>
                  </a:solidFill>
                </a:rPr>
                <a:t>Almost 2 orders-of-magnitude increase in energy efficiency</a:t>
              </a:r>
              <a:endParaRPr lang="en-US" sz="2000" dirty="0">
                <a:solidFill>
                  <a:srgbClr val="FF0000"/>
                </a:solidFill>
              </a:endParaRPr>
            </a:p>
          </p:txBody>
        </p:sp>
        <p:cxnSp>
          <p:nvCxnSpPr>
            <p:cNvPr id="16" name="Straight Arrow Connector 15"/>
            <p:cNvCxnSpPr/>
            <p:nvPr/>
          </p:nvCxnSpPr>
          <p:spPr>
            <a:xfrm>
              <a:off x="2133600" y="3733800"/>
              <a:ext cx="660094" cy="4463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8077200" y="1981200"/>
            <a:ext cx="457200" cy="381000"/>
          </a:xfrm>
          <a:prstGeom prst="rect">
            <a:avLst/>
          </a:prstGeom>
          <a:noFill/>
        </p:spPr>
        <p:txBody>
          <a:bodyPr wrap="square" rtlCol="0">
            <a:spAutoFit/>
          </a:bodyPr>
          <a:lstStyle/>
          <a:p>
            <a:r>
              <a:rPr lang="en-US" dirty="0" smtClean="0"/>
              <a:t>[1]</a:t>
            </a:r>
            <a:endParaRPr lang="en-US" dirty="0"/>
          </a:p>
        </p:txBody>
      </p:sp>
      <p:sp>
        <p:nvSpPr>
          <p:cNvPr id="5" name="Slide Number Placeholder 4"/>
          <p:cNvSpPr>
            <a:spLocks noGrp="1"/>
          </p:cNvSpPr>
          <p:nvPr>
            <p:ph type="sldNum" sz="quarter" idx="11"/>
          </p:nvPr>
        </p:nvSpPr>
        <p:spPr/>
        <p:txBody>
          <a:bodyPr/>
          <a:lstStyle/>
          <a:p>
            <a:fld id="{173F9154-291C-425A-A36F-60764B2CA33B}" type="slidenum">
              <a:rPr lang="en-US" smtClean="0"/>
              <a:pPr/>
              <a:t>4</a:t>
            </a:fld>
            <a:endParaRPr lang="en-US" dirty="0"/>
          </a:p>
        </p:txBody>
      </p:sp>
    </p:spTree>
    <p:extLst>
      <p:ext uri="{BB962C8B-B14F-4D97-AF65-F5344CB8AC3E}">
        <p14:creationId xmlns:p14="http://schemas.microsoft.com/office/powerpoint/2010/main" val="21528370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51" descr="C:\Users\yz4hz\Desktop\Proposal\Fig25.e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9" y="685800"/>
            <a:ext cx="930042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39" name="TextBox 38"/>
          <p:cNvSpPr txBox="1"/>
          <p:nvPr/>
        </p:nvSpPr>
        <p:spPr>
          <a:xfrm>
            <a:off x="831272" y="6027003"/>
            <a:ext cx="8312727" cy="830997"/>
          </a:xfrm>
          <a:prstGeom prst="rect">
            <a:avLst/>
          </a:prstGeom>
          <a:noFill/>
        </p:spPr>
        <p:txBody>
          <a:bodyPr wrap="square" rtlCol="0">
            <a:spAutoFit/>
          </a:bodyPr>
          <a:lstStyle/>
          <a:p>
            <a:pPr marL="285750" indent="-285750">
              <a:buFont typeface="Arial" pitchFamily="34" charset="0"/>
              <a:buChar char="•"/>
            </a:pPr>
            <a:r>
              <a:rPr lang="en-US" sz="2400" dirty="0" smtClean="0"/>
              <a:t>Potential drawback: when considering total energy through DC-DC converter, may compromise energy savings</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40</a:t>
            </a:fld>
            <a:endParaRPr lang="en-US" dirty="0"/>
          </a:p>
        </p:txBody>
      </p:sp>
    </p:spTree>
    <p:extLst>
      <p:ext uri="{BB962C8B-B14F-4D97-AF65-F5344CB8AC3E}">
        <p14:creationId xmlns:p14="http://schemas.microsoft.com/office/powerpoint/2010/main" val="315465057"/>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Hypothesis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9" name="TextBox 8"/>
          <p:cNvSpPr txBox="1"/>
          <p:nvPr/>
        </p:nvSpPr>
        <p:spPr>
          <a:xfrm>
            <a:off x="852054" y="1155700"/>
            <a:ext cx="8291945" cy="1200329"/>
          </a:xfrm>
          <a:prstGeom prst="rect">
            <a:avLst/>
          </a:prstGeom>
          <a:noFill/>
        </p:spPr>
        <p:txBody>
          <a:bodyPr wrap="square" rtlCol="0">
            <a:spAutoFit/>
          </a:bodyPr>
          <a:lstStyle/>
          <a:p>
            <a:r>
              <a:rPr lang="en-US" sz="2400" dirty="0" smtClean="0"/>
              <a:t>1. We can achieve better energy efficiency in DVFS by dynamically switching level of pipelining in a latch based design running off of single V</a:t>
            </a:r>
            <a:r>
              <a:rPr lang="en-US" sz="2400" baseline="-25000" dirty="0" smtClean="0"/>
              <a:t>DD</a:t>
            </a:r>
            <a:r>
              <a:rPr lang="en-US" sz="2400" dirty="0" smtClean="0"/>
              <a:t> for a certain frequency range.</a:t>
            </a:r>
          </a:p>
        </p:txBody>
      </p:sp>
      <p:sp>
        <p:nvSpPr>
          <p:cNvPr id="2" name="Slide Number Placeholder 1"/>
          <p:cNvSpPr>
            <a:spLocks noGrp="1"/>
          </p:cNvSpPr>
          <p:nvPr>
            <p:ph type="sldNum" sz="quarter" idx="11"/>
          </p:nvPr>
        </p:nvSpPr>
        <p:spPr/>
        <p:txBody>
          <a:bodyPr/>
          <a:lstStyle/>
          <a:p>
            <a:fld id="{173F9154-291C-425A-A36F-60764B2CA33B}" type="slidenum">
              <a:rPr lang="en-US" smtClean="0"/>
              <a:pPr/>
              <a:t>41</a:t>
            </a:fld>
            <a:endParaRPr lang="en-US" dirty="0"/>
          </a:p>
        </p:txBody>
      </p:sp>
    </p:spTree>
    <p:extLst>
      <p:ext uri="{BB962C8B-B14F-4D97-AF65-F5344CB8AC3E}">
        <p14:creationId xmlns:p14="http://schemas.microsoft.com/office/powerpoint/2010/main" val="370487985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igures3.emf"/>
          <p:cNvPicPr>
            <a:picLocks noChangeAspect="1"/>
          </p:cNvPicPr>
          <p:nvPr/>
        </p:nvPicPr>
        <p:blipFill>
          <a:blip r:embed="rId3" cstate="print"/>
          <a:stretch>
            <a:fillRect/>
          </a:stretch>
        </p:blipFill>
        <p:spPr>
          <a:xfrm>
            <a:off x="76199" y="457200"/>
            <a:ext cx="8839201" cy="6630147"/>
          </a:xfrm>
          <a:prstGeom prst="rect">
            <a:avLst/>
          </a:prstGeom>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Approach</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2" name="Slide Number Placeholder 1"/>
          <p:cNvSpPr>
            <a:spLocks noGrp="1"/>
          </p:cNvSpPr>
          <p:nvPr>
            <p:ph type="sldNum" sz="quarter" idx="11"/>
          </p:nvPr>
        </p:nvSpPr>
        <p:spPr/>
        <p:txBody>
          <a:bodyPr/>
          <a:lstStyle/>
          <a:p>
            <a:fld id="{173F9154-291C-425A-A36F-60764B2CA33B}" type="slidenum">
              <a:rPr lang="en-US" smtClean="0"/>
              <a:pPr/>
              <a:t>42</a:t>
            </a:fld>
            <a:endParaRPr lang="en-US" dirty="0"/>
          </a:p>
        </p:txBody>
      </p:sp>
    </p:spTree>
    <p:extLst>
      <p:ext uri="{BB962C8B-B14F-4D97-AF65-F5344CB8AC3E}">
        <p14:creationId xmlns:p14="http://schemas.microsoft.com/office/powerpoint/2010/main" val="42826812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Approach</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pic>
        <p:nvPicPr>
          <p:cNvPr id="35842" name="Picture 2" descr="Fig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411287"/>
            <a:ext cx="9079415"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fld id="{173F9154-291C-425A-A36F-60764B2CA33B}" type="slidenum">
              <a:rPr lang="en-US" smtClean="0"/>
              <a:pPr/>
              <a:t>43</a:t>
            </a:fld>
            <a:endParaRPr lang="en-US" dirty="0"/>
          </a:p>
        </p:txBody>
      </p:sp>
    </p:spTree>
    <p:extLst>
      <p:ext uri="{BB962C8B-B14F-4D97-AF65-F5344CB8AC3E}">
        <p14:creationId xmlns:p14="http://schemas.microsoft.com/office/powerpoint/2010/main" val="191835011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Anticipated Contributions</a:t>
            </a:r>
            <a:endParaRPr lang="en-US" sz="3800" dirty="0"/>
          </a:p>
        </p:txBody>
      </p:sp>
      <p:sp>
        <p:nvSpPr>
          <p:cNvPr id="4" name="TextBox 3"/>
          <p:cNvSpPr txBox="1"/>
          <p:nvPr/>
        </p:nvSpPr>
        <p:spPr>
          <a:xfrm>
            <a:off x="857250" y="3810000"/>
            <a:ext cx="8286750" cy="1569660"/>
          </a:xfrm>
          <a:prstGeom prst="rect">
            <a:avLst/>
          </a:prstGeom>
          <a:noFill/>
        </p:spPr>
        <p:txBody>
          <a:bodyPr wrap="square" rtlCol="0">
            <a:spAutoFit/>
          </a:bodyPr>
          <a:lstStyle/>
          <a:p>
            <a:pPr marL="285750" indent="-285750">
              <a:buFont typeface="Arial" pitchFamily="34" charset="0"/>
              <a:buChar char="•"/>
            </a:pPr>
            <a:r>
              <a:rPr lang="en-US" sz="2400" dirty="0" smtClean="0"/>
              <a:t>Minimizing the overhead for switching the amount of pipelining</a:t>
            </a:r>
          </a:p>
          <a:p>
            <a:pPr marL="285750" indent="-285750">
              <a:buFont typeface="Arial" pitchFamily="34" charset="0"/>
              <a:buChar char="•"/>
            </a:pPr>
            <a:r>
              <a:rPr lang="en-US" sz="2400" dirty="0" smtClean="0"/>
              <a:t>Latch-based timing issues</a:t>
            </a:r>
          </a:p>
          <a:p>
            <a:pPr marL="285750" indent="-285750"/>
            <a:endParaRPr lang="en-US" sz="2400" dirty="0"/>
          </a:p>
        </p:txBody>
      </p:sp>
      <p:sp>
        <p:nvSpPr>
          <p:cNvPr id="5" name="TextBox 4"/>
          <p:cNvSpPr txBox="1"/>
          <p:nvPr/>
        </p:nvSpPr>
        <p:spPr>
          <a:xfrm>
            <a:off x="0" y="3124200"/>
            <a:ext cx="9144000" cy="677108"/>
          </a:xfrm>
          <a:prstGeom prst="rect">
            <a:avLst/>
          </a:prstGeom>
          <a:noFill/>
        </p:spPr>
        <p:txBody>
          <a:bodyPr wrap="square" rtlCol="0">
            <a:spAutoFit/>
          </a:bodyPr>
          <a:lstStyle/>
          <a:p>
            <a:pPr algn="ctr"/>
            <a:r>
              <a:rPr lang="en-US" sz="3800" dirty="0" smtClean="0"/>
              <a:t>Anticipated Bottlenecks</a:t>
            </a:r>
            <a:endParaRPr lang="en-US" sz="3800" dirty="0"/>
          </a:p>
        </p:txBody>
      </p:sp>
      <p:sp>
        <p:nvSpPr>
          <p:cNvPr id="6" name="TextBox 5"/>
          <p:cNvSpPr txBox="1"/>
          <p:nvPr/>
        </p:nvSpPr>
        <p:spPr>
          <a:xfrm>
            <a:off x="914400" y="1066800"/>
            <a:ext cx="8229600" cy="1200329"/>
          </a:xfrm>
          <a:prstGeom prst="rect">
            <a:avLst/>
          </a:prstGeom>
          <a:noFill/>
        </p:spPr>
        <p:txBody>
          <a:bodyPr wrap="square" rtlCol="0">
            <a:spAutoFit/>
          </a:bodyPr>
          <a:lstStyle/>
          <a:p>
            <a:pPr marL="285750" indent="-285750">
              <a:buFont typeface="Arial" pitchFamily="34" charset="0"/>
              <a:buChar char="•"/>
            </a:pPr>
            <a:r>
              <a:rPr lang="en-US" sz="2400" dirty="0" smtClean="0"/>
              <a:t>Analysis of optimal latch pipelining for ULVs (publication)</a:t>
            </a:r>
          </a:p>
          <a:p>
            <a:pPr marL="285750" indent="-285750">
              <a:buFont typeface="Arial" pitchFamily="34" charset="0"/>
              <a:buChar char="•"/>
            </a:pPr>
            <a:r>
              <a:rPr lang="en-US" sz="2400" dirty="0" smtClean="0"/>
              <a:t>Dynamic pipelining alternative approach to DVFS (publication)</a:t>
            </a:r>
          </a:p>
          <a:p>
            <a:pPr marL="285750" indent="-285750"/>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44</a:t>
            </a:fld>
            <a:endParaRPr lang="en-US" dirty="0"/>
          </a:p>
        </p:txBody>
      </p:sp>
    </p:spTree>
    <p:extLst>
      <p:ext uri="{BB962C8B-B14F-4D97-AF65-F5344CB8AC3E}">
        <p14:creationId xmlns:p14="http://schemas.microsoft.com/office/powerpoint/2010/main" val="416762861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Publications</a:t>
            </a:r>
            <a:endParaRPr lang="en-US" sz="3800" dirty="0"/>
          </a:p>
        </p:txBody>
      </p:sp>
      <p:sp>
        <p:nvSpPr>
          <p:cNvPr id="2" name="Rectangle 1"/>
          <p:cNvSpPr/>
          <p:nvPr/>
        </p:nvSpPr>
        <p:spPr>
          <a:xfrm>
            <a:off x="857249" y="940367"/>
            <a:ext cx="8268607" cy="5755422"/>
          </a:xfrm>
          <a:prstGeom prst="rect">
            <a:avLst/>
          </a:prstGeom>
        </p:spPr>
        <p:txBody>
          <a:bodyPr wrap="square">
            <a:spAutoFit/>
          </a:bodyPr>
          <a:lstStyle/>
          <a:p>
            <a:pPr lvl="0"/>
            <a:r>
              <a:rPr lang="en-US" sz="2300" dirty="0" smtClean="0"/>
              <a:t>1. Fan </a:t>
            </a:r>
            <a:r>
              <a:rPr lang="en-US" sz="2300" dirty="0"/>
              <a:t>Zhang, </a:t>
            </a:r>
            <a:r>
              <a:rPr lang="en-US" sz="2300" b="1" dirty="0" err="1"/>
              <a:t>Yanqing</a:t>
            </a:r>
            <a:r>
              <a:rPr lang="en-US" sz="2300" b="1" dirty="0"/>
              <a:t> Zhang</a:t>
            </a:r>
            <a:r>
              <a:rPr lang="en-US" sz="2300" dirty="0"/>
              <a:t> et al., “A </a:t>
            </a:r>
            <a:r>
              <a:rPr lang="en-US" sz="2300" dirty="0" err="1"/>
              <a:t>Batteryless</a:t>
            </a:r>
            <a:r>
              <a:rPr lang="en-US" sz="2300" dirty="0"/>
              <a:t> 19µW MICS/ISM-Band Energy Harvesting Body Area Sensor Node </a:t>
            </a:r>
            <a:r>
              <a:rPr lang="en-US" sz="2300" dirty="0" err="1"/>
              <a:t>SoC</a:t>
            </a:r>
            <a:r>
              <a:rPr lang="en-US" sz="2300" dirty="0"/>
              <a:t>”, to appear in </a:t>
            </a:r>
            <a:r>
              <a:rPr lang="en-US" sz="2300" i="1" dirty="0"/>
              <a:t>2012 International Solid-State Circuits Conference</a:t>
            </a:r>
            <a:r>
              <a:rPr lang="en-US" sz="2300" dirty="0"/>
              <a:t>, 02/2012.</a:t>
            </a:r>
          </a:p>
          <a:p>
            <a:pPr lvl="0"/>
            <a:r>
              <a:rPr lang="en-US" sz="2300" dirty="0" smtClean="0"/>
              <a:t>2. Benton </a:t>
            </a:r>
            <a:r>
              <a:rPr lang="en-US" sz="2300" dirty="0"/>
              <a:t>H. Calhoun et al., “Body Sensor Networks: A Holistic Approach from Silicon to Users”, </a:t>
            </a:r>
            <a:r>
              <a:rPr lang="en-US" sz="2300" i="1" dirty="0"/>
              <a:t>IEEE Proceedings</a:t>
            </a:r>
            <a:endParaRPr lang="en-US" sz="2300" dirty="0"/>
          </a:p>
          <a:p>
            <a:pPr lvl="0"/>
            <a:r>
              <a:rPr lang="en-US" sz="2300" dirty="0" smtClean="0"/>
              <a:t>3. </a:t>
            </a:r>
            <a:r>
              <a:rPr lang="en-US" sz="2300" b="1" dirty="0" err="1" smtClean="0"/>
              <a:t>Yanqing</a:t>
            </a:r>
            <a:r>
              <a:rPr lang="en-US" sz="2300" b="1" dirty="0" smtClean="0"/>
              <a:t> </a:t>
            </a:r>
            <a:r>
              <a:rPr lang="en-US" sz="2300" b="1" dirty="0"/>
              <a:t>Zhang</a:t>
            </a:r>
            <a:r>
              <a:rPr lang="en-US" sz="2300" dirty="0"/>
              <a:t> and Benton H. Calhoun, “The Cost of Fixing Hold Time Violations in Sub-threshold Circuits”, </a:t>
            </a:r>
            <a:r>
              <a:rPr lang="en-US" sz="2300" i="1" dirty="0"/>
              <a:t>2011 </a:t>
            </a:r>
            <a:r>
              <a:rPr lang="en-US" sz="2300" i="1" dirty="0" err="1"/>
              <a:t>Subthreshold</a:t>
            </a:r>
            <a:r>
              <a:rPr lang="en-US" sz="2300" i="1" dirty="0"/>
              <a:t> Microelectronics Conference</a:t>
            </a:r>
            <a:r>
              <a:rPr lang="en-US" sz="2300" dirty="0"/>
              <a:t>, 09/2011</a:t>
            </a:r>
          </a:p>
          <a:p>
            <a:pPr lvl="0"/>
            <a:r>
              <a:rPr lang="en-US" sz="2300" dirty="0" smtClean="0"/>
              <a:t>4.</a:t>
            </a:r>
            <a:r>
              <a:rPr lang="en-US" sz="2300" b="1" dirty="0" smtClean="0"/>
              <a:t> </a:t>
            </a:r>
            <a:r>
              <a:rPr lang="en-US" sz="2300" b="1" dirty="0" err="1" smtClean="0"/>
              <a:t>Yanqing</a:t>
            </a:r>
            <a:r>
              <a:rPr lang="en-US" sz="2300" b="1" dirty="0" smtClean="0"/>
              <a:t> </a:t>
            </a:r>
            <a:r>
              <a:rPr lang="en-US" sz="2300" b="1" dirty="0"/>
              <a:t>Zhang</a:t>
            </a:r>
            <a:r>
              <a:rPr lang="en-US" sz="2300" dirty="0"/>
              <a:t> et. al., “Energy Efficient Design for Body Sensor Nodes”, </a:t>
            </a:r>
            <a:r>
              <a:rPr lang="en-US" sz="2300" i="1" dirty="0"/>
              <a:t>Journal of Low Power Electronics and Applications, </a:t>
            </a:r>
            <a:r>
              <a:rPr lang="en-US" sz="2300" dirty="0"/>
              <a:t>04/2011.</a:t>
            </a:r>
          </a:p>
          <a:p>
            <a:pPr lvl="0"/>
            <a:r>
              <a:rPr lang="en-US" sz="2300" dirty="0" smtClean="0"/>
              <a:t>5. Benton </a:t>
            </a:r>
            <a:r>
              <a:rPr lang="en-US" sz="2300" dirty="0"/>
              <a:t>H. Calhoun, </a:t>
            </a:r>
            <a:r>
              <a:rPr lang="en-US" sz="2300" dirty="0" err="1"/>
              <a:t>Sudhanshu</a:t>
            </a:r>
            <a:r>
              <a:rPr lang="en-US" sz="2300" dirty="0"/>
              <a:t> </a:t>
            </a:r>
            <a:r>
              <a:rPr lang="en-US" sz="2300" dirty="0" err="1"/>
              <a:t>Khanna</a:t>
            </a:r>
            <a:r>
              <a:rPr lang="en-US" sz="2300" dirty="0"/>
              <a:t>, </a:t>
            </a:r>
            <a:r>
              <a:rPr lang="en-US" sz="2300" b="1" dirty="0" err="1"/>
              <a:t>Yanqing</a:t>
            </a:r>
            <a:r>
              <a:rPr lang="en-US" sz="2300" b="1" dirty="0"/>
              <a:t> Zhang</a:t>
            </a:r>
            <a:r>
              <a:rPr lang="en-US" sz="2300" dirty="0"/>
              <a:t>, Joseph Ryan, and Brian Otis, “System Design Principles Combining Sub-threshold Circuits and Architectures with Energy Scavenging Mechanisms”, </a:t>
            </a:r>
            <a:r>
              <a:rPr lang="en-US" sz="2300" i="1" dirty="0"/>
              <a:t>International Symposium on Circuits and Systems (ISCAS), </a:t>
            </a:r>
            <a:r>
              <a:rPr lang="en-US" sz="2300" dirty="0"/>
              <a:t>Paris, France, pp. 269-272, 05/2010.</a:t>
            </a:r>
          </a:p>
        </p:txBody>
      </p:sp>
      <p:sp>
        <p:nvSpPr>
          <p:cNvPr id="4" name="Slide Number Placeholder 3"/>
          <p:cNvSpPr>
            <a:spLocks noGrp="1"/>
          </p:cNvSpPr>
          <p:nvPr>
            <p:ph type="sldNum" sz="quarter" idx="11"/>
          </p:nvPr>
        </p:nvSpPr>
        <p:spPr/>
        <p:txBody>
          <a:bodyPr/>
          <a:lstStyle/>
          <a:p>
            <a:fld id="{173F9154-291C-425A-A36F-60764B2CA33B}" type="slidenum">
              <a:rPr lang="en-US" smtClean="0"/>
              <a:pPr/>
              <a:t>45</a:t>
            </a:fld>
            <a:endParaRPr lang="en-US" dirty="0"/>
          </a:p>
        </p:txBody>
      </p:sp>
    </p:spTree>
    <p:extLst>
      <p:ext uri="{BB962C8B-B14F-4D97-AF65-F5344CB8AC3E}">
        <p14:creationId xmlns:p14="http://schemas.microsoft.com/office/powerpoint/2010/main" val="35459935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References</a:t>
            </a:r>
            <a:endParaRPr lang="en-US" sz="3800" dirty="0"/>
          </a:p>
        </p:txBody>
      </p:sp>
      <p:sp>
        <p:nvSpPr>
          <p:cNvPr id="5" name="Rectangle 4"/>
          <p:cNvSpPr/>
          <p:nvPr/>
        </p:nvSpPr>
        <p:spPr>
          <a:xfrm>
            <a:off x="809625" y="940367"/>
            <a:ext cx="8297182" cy="4893647"/>
          </a:xfrm>
          <a:prstGeom prst="rect">
            <a:avLst/>
          </a:prstGeom>
        </p:spPr>
        <p:txBody>
          <a:bodyPr wrap="square">
            <a:spAutoFit/>
          </a:bodyPr>
          <a:lstStyle/>
          <a:p>
            <a:r>
              <a:rPr lang="en-US" sz="2400" dirty="0" smtClean="0"/>
              <a:t>[1] A. Barth, “TEMPO 3.1: A Body Area Sensor Network Platform for Continuous Movement Assessment”, </a:t>
            </a:r>
            <a:r>
              <a:rPr lang="en-US" sz="2400" i="1" dirty="0" smtClean="0"/>
              <a:t>BSN 2009</a:t>
            </a:r>
            <a:r>
              <a:rPr lang="en-US" sz="2400" dirty="0" smtClean="0"/>
              <a:t>.</a:t>
            </a:r>
          </a:p>
          <a:p>
            <a:pPr lvl="0"/>
            <a:r>
              <a:rPr lang="en-US" sz="2400" dirty="0" smtClean="0"/>
              <a:t>[2] B. Calhoun and A. </a:t>
            </a:r>
            <a:r>
              <a:rPr lang="en-US" sz="2400" dirty="0" err="1" smtClean="0"/>
              <a:t>Chandrakasan</a:t>
            </a:r>
            <a:r>
              <a:rPr lang="en-US" sz="2400" dirty="0" smtClean="0"/>
              <a:t>, “Characterizing and Modeling Minimum Energy Operation for </a:t>
            </a:r>
            <a:r>
              <a:rPr lang="en-US" sz="2400" dirty="0" err="1" smtClean="0"/>
              <a:t>Subthreshold</a:t>
            </a:r>
            <a:r>
              <a:rPr lang="en-US" sz="2400" dirty="0" smtClean="0"/>
              <a:t> Circuits”, </a:t>
            </a:r>
            <a:r>
              <a:rPr lang="en-US" sz="2400" i="1" dirty="0" smtClean="0"/>
              <a:t>ISLPED 2004</a:t>
            </a:r>
            <a:endParaRPr lang="en-US" sz="2400" dirty="0">
              <a:latin typeface="Calibri (Body)"/>
            </a:endParaRPr>
          </a:p>
          <a:p>
            <a:pPr lvl="0"/>
            <a:r>
              <a:rPr lang="en-US" sz="2400" dirty="0" smtClean="0">
                <a:latin typeface="+mj-lt"/>
              </a:rPr>
              <a:t>[3] S. </a:t>
            </a:r>
            <a:r>
              <a:rPr lang="en-US" sz="2400" dirty="0" err="1" smtClean="0">
                <a:latin typeface="+mj-lt"/>
              </a:rPr>
              <a:t>Rai</a:t>
            </a:r>
            <a:r>
              <a:rPr lang="en-US" sz="2400" dirty="0" smtClean="0">
                <a:latin typeface="+mj-lt"/>
              </a:rPr>
              <a:t>, et. al., “A 500uW Neural Tag with 2uVrms AFE and Frequency-Multiplying MICS/ISM FSK Transmitter”, </a:t>
            </a:r>
            <a:r>
              <a:rPr lang="en-US" sz="2400" i="1" dirty="0" smtClean="0">
                <a:latin typeface="+mj-lt"/>
              </a:rPr>
              <a:t>ISSCC 2009</a:t>
            </a:r>
          </a:p>
          <a:p>
            <a:pPr lvl="0"/>
            <a:r>
              <a:rPr lang="en-US" sz="2400" dirty="0" smtClean="0">
                <a:latin typeface="+mj-lt"/>
              </a:rPr>
              <a:t>[4] H. L. Yeager, et. al. “Microprocessor Power Optimization through Multi-Performance Device Insertion”, </a:t>
            </a:r>
            <a:r>
              <a:rPr lang="en-US" sz="2400" i="1" dirty="0" smtClean="0">
                <a:latin typeface="+mj-lt"/>
              </a:rPr>
              <a:t>VLSI</a:t>
            </a:r>
            <a:r>
              <a:rPr lang="en-US" sz="2400" dirty="0">
                <a:latin typeface="+mj-lt"/>
              </a:rPr>
              <a:t> </a:t>
            </a:r>
            <a:r>
              <a:rPr lang="en-US" sz="2400" i="1" dirty="0" smtClean="0">
                <a:latin typeface="+mj-lt"/>
              </a:rPr>
              <a:t>2004</a:t>
            </a:r>
          </a:p>
          <a:p>
            <a:pPr lvl="0"/>
            <a:r>
              <a:rPr lang="en-US" sz="2400" dirty="0" smtClean="0">
                <a:latin typeface="+mj-lt"/>
              </a:rPr>
              <a:t>[5]Y. </a:t>
            </a:r>
            <a:r>
              <a:rPr lang="en-US" sz="2400" dirty="0" err="1" smtClean="0">
                <a:latin typeface="+mj-lt"/>
              </a:rPr>
              <a:t>Shakhsheer</a:t>
            </a:r>
            <a:r>
              <a:rPr lang="en-US" sz="2400" dirty="0" smtClean="0">
                <a:latin typeface="+mj-lt"/>
              </a:rPr>
              <a:t> et. al. “A 90nm Data Flow Processor Demonstrating Fine Grained DVS for Energy Efficient Operation from 0.25V to 1.2V”, </a:t>
            </a:r>
            <a:r>
              <a:rPr lang="en-US" sz="2400" i="1" dirty="0" smtClean="0">
                <a:latin typeface="+mj-lt"/>
              </a:rPr>
              <a:t>CICC 2011</a:t>
            </a:r>
            <a:endParaRPr lang="en-US" sz="2400" dirty="0" smtClean="0">
              <a:latin typeface="+mj-lt"/>
            </a:endParaRPr>
          </a:p>
          <a:p>
            <a:pPr lvl="0"/>
            <a:endParaRPr lang="en-US" sz="2400" dirty="0" smtClean="0">
              <a:latin typeface="+mj-lt"/>
            </a:endParaRPr>
          </a:p>
        </p:txBody>
      </p:sp>
      <p:sp>
        <p:nvSpPr>
          <p:cNvPr id="2" name="Slide Number Placeholder 1"/>
          <p:cNvSpPr>
            <a:spLocks noGrp="1"/>
          </p:cNvSpPr>
          <p:nvPr>
            <p:ph type="sldNum" sz="quarter" idx="11"/>
          </p:nvPr>
        </p:nvSpPr>
        <p:spPr/>
        <p:txBody>
          <a:bodyPr/>
          <a:lstStyle/>
          <a:p>
            <a:fld id="{173F9154-291C-425A-A36F-60764B2CA33B}" type="slidenum">
              <a:rPr lang="en-US" smtClean="0"/>
              <a:pPr/>
              <a:t>46</a:t>
            </a:fld>
            <a:endParaRPr lang="en-US" dirty="0"/>
          </a:p>
        </p:txBody>
      </p:sp>
    </p:spTree>
    <p:extLst>
      <p:ext uri="{BB962C8B-B14F-4D97-AF65-F5344CB8AC3E}">
        <p14:creationId xmlns:p14="http://schemas.microsoft.com/office/powerpoint/2010/main" val="3307918079"/>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Schedule: Key Anticipated Milestones</a:t>
            </a:r>
            <a:endParaRPr lang="en-US" sz="3800" dirty="0"/>
          </a:p>
        </p:txBody>
      </p:sp>
      <p:graphicFrame>
        <p:nvGraphicFramePr>
          <p:cNvPr id="6" name="Table 5"/>
          <p:cNvGraphicFramePr>
            <a:graphicFrameLocks noGrp="1"/>
          </p:cNvGraphicFramePr>
          <p:nvPr/>
        </p:nvGraphicFramePr>
        <p:xfrm>
          <a:off x="933450" y="939800"/>
          <a:ext cx="7962900" cy="5577840"/>
        </p:xfrm>
        <a:graphic>
          <a:graphicData uri="http://schemas.openxmlformats.org/drawingml/2006/table">
            <a:tbl>
              <a:tblPr firstRow="1" bandRow="1">
                <a:tableStyleId>{5C22544A-7EE6-4342-B048-85BDC9FD1C3A}</a:tableStyleId>
              </a:tblPr>
              <a:tblGrid>
                <a:gridCol w="2076450"/>
                <a:gridCol w="3867150"/>
                <a:gridCol w="2019300"/>
              </a:tblGrid>
              <a:tr h="370840">
                <a:tc>
                  <a:txBody>
                    <a:bodyPr/>
                    <a:lstStyle/>
                    <a:p>
                      <a:r>
                        <a:rPr lang="en-US" sz="2400" dirty="0" smtClean="0"/>
                        <a:t>Project</a:t>
                      </a:r>
                      <a:endParaRPr lang="en-US" sz="2400" dirty="0"/>
                    </a:p>
                  </a:txBody>
                  <a:tcPr/>
                </a:tc>
                <a:tc>
                  <a:txBody>
                    <a:bodyPr/>
                    <a:lstStyle/>
                    <a:p>
                      <a:r>
                        <a:rPr lang="en-US" sz="2400" dirty="0" smtClean="0"/>
                        <a:t>Milestone (Publication</a:t>
                      </a:r>
                      <a:r>
                        <a:rPr lang="en-US" sz="2400" baseline="0" dirty="0" smtClean="0"/>
                        <a:t> for…)</a:t>
                      </a:r>
                      <a:endParaRPr lang="en-US" sz="2400" dirty="0"/>
                    </a:p>
                  </a:txBody>
                  <a:tcPr/>
                </a:tc>
                <a:tc>
                  <a:txBody>
                    <a:bodyPr/>
                    <a:lstStyle/>
                    <a:p>
                      <a:r>
                        <a:rPr lang="en-US" sz="2400" dirty="0" smtClean="0"/>
                        <a:t>Expected Date</a:t>
                      </a:r>
                      <a:endParaRPr lang="en-US" sz="2400" dirty="0"/>
                    </a:p>
                  </a:txBody>
                  <a:tcPr/>
                </a:tc>
              </a:tr>
              <a:tr h="370840">
                <a:tc>
                  <a:txBody>
                    <a:bodyPr/>
                    <a:lstStyle/>
                    <a:p>
                      <a:r>
                        <a:rPr lang="en-US" sz="2400" dirty="0" smtClean="0"/>
                        <a:t>BASN chip</a:t>
                      </a:r>
                      <a:endParaRPr lang="en-US" sz="2400" dirty="0"/>
                    </a:p>
                  </a:txBody>
                  <a:tcPr/>
                </a:tc>
                <a:tc>
                  <a:txBody>
                    <a:bodyPr/>
                    <a:lstStyle/>
                    <a:p>
                      <a:r>
                        <a:rPr lang="en-US" sz="2400" dirty="0" smtClean="0"/>
                        <a:t>Hardware platform comparison</a:t>
                      </a:r>
                      <a:endParaRPr lang="en-US" sz="2400" dirty="0"/>
                    </a:p>
                  </a:txBody>
                  <a:tcPr/>
                </a:tc>
                <a:tc>
                  <a:txBody>
                    <a:bodyPr/>
                    <a:lstStyle/>
                    <a:p>
                      <a:r>
                        <a:rPr lang="en-US" sz="2400" i="1" dirty="0" smtClean="0"/>
                        <a:t>Completed</a:t>
                      </a:r>
                      <a:endParaRPr lang="en-US" sz="2400" i="1" dirty="0"/>
                    </a:p>
                  </a:txBody>
                  <a:tcPr/>
                </a:tc>
              </a:tr>
              <a:tr h="370840">
                <a:tc>
                  <a:txBody>
                    <a:bodyPr/>
                    <a:lstStyle/>
                    <a:p>
                      <a:r>
                        <a:rPr lang="en-US" sz="2400" dirty="0" smtClean="0"/>
                        <a:t>BASN chip</a:t>
                      </a:r>
                      <a:endParaRPr lang="en-US" sz="2400" dirty="0"/>
                    </a:p>
                  </a:txBody>
                  <a:tcPr/>
                </a:tc>
                <a:tc>
                  <a:txBody>
                    <a:bodyPr/>
                    <a:lstStyle/>
                    <a:p>
                      <a:r>
                        <a:rPr lang="en-US" sz="2400" dirty="0" err="1" smtClean="0"/>
                        <a:t>Batteryless</a:t>
                      </a:r>
                      <a:r>
                        <a:rPr lang="en-US" sz="2400" dirty="0" smtClean="0"/>
                        <a:t> </a:t>
                      </a:r>
                      <a:r>
                        <a:rPr lang="en-US" sz="2400" dirty="0" err="1" smtClean="0"/>
                        <a:t>SoC</a:t>
                      </a:r>
                      <a:r>
                        <a:rPr lang="en-US" sz="2400" dirty="0" smtClean="0"/>
                        <a:t> chip</a:t>
                      </a:r>
                      <a:endParaRPr lang="en-US" sz="2400" dirty="0"/>
                    </a:p>
                  </a:txBody>
                  <a:tcPr/>
                </a:tc>
                <a:tc>
                  <a:txBody>
                    <a:bodyPr/>
                    <a:lstStyle/>
                    <a:p>
                      <a:r>
                        <a:rPr lang="en-US" sz="2400" i="1" dirty="0" smtClean="0"/>
                        <a:t>Completed</a:t>
                      </a:r>
                      <a:endParaRPr lang="en-US" sz="2400" i="1" dirty="0"/>
                    </a:p>
                  </a:txBody>
                  <a:tcPr/>
                </a:tc>
              </a:tr>
              <a:tr h="370840">
                <a:tc>
                  <a:txBody>
                    <a:bodyPr/>
                    <a:lstStyle/>
                    <a:p>
                      <a:r>
                        <a:rPr lang="en-US" sz="2400" dirty="0" smtClean="0"/>
                        <a:t>Library Design</a:t>
                      </a:r>
                      <a:endParaRPr lang="en-US" sz="2400" dirty="0"/>
                    </a:p>
                  </a:txBody>
                  <a:tcPr/>
                </a:tc>
                <a:tc>
                  <a:txBody>
                    <a:bodyPr/>
                    <a:lstStyle/>
                    <a:p>
                      <a:r>
                        <a:rPr lang="en-US" sz="2400" dirty="0" smtClean="0"/>
                        <a:t>TX-gate based standard cells</a:t>
                      </a:r>
                      <a:endParaRPr lang="en-US" sz="2400" dirty="0"/>
                    </a:p>
                  </a:txBody>
                  <a:tcPr/>
                </a:tc>
                <a:tc>
                  <a:txBody>
                    <a:bodyPr/>
                    <a:lstStyle/>
                    <a:p>
                      <a:r>
                        <a:rPr lang="en-US" sz="2400" dirty="0" smtClean="0"/>
                        <a:t>09/2012</a:t>
                      </a:r>
                      <a:endParaRPr lang="en-US" sz="2400" dirty="0"/>
                    </a:p>
                  </a:txBody>
                  <a:tcPr/>
                </a:tc>
              </a:tr>
              <a:tr h="370840">
                <a:tc>
                  <a:txBody>
                    <a:bodyPr/>
                    <a:lstStyle/>
                    <a:p>
                      <a:r>
                        <a:rPr lang="en-US" sz="2400" dirty="0" smtClean="0"/>
                        <a:t>Library Design</a:t>
                      </a:r>
                      <a:endParaRPr lang="en-US" sz="2400" dirty="0"/>
                    </a:p>
                  </a:txBody>
                  <a:tcPr/>
                </a:tc>
                <a:tc>
                  <a:txBody>
                    <a:bodyPr/>
                    <a:lstStyle/>
                    <a:p>
                      <a:r>
                        <a:rPr lang="en-US" sz="2400" dirty="0" smtClean="0"/>
                        <a:t>Variation aware leakage optimization</a:t>
                      </a:r>
                      <a:endParaRPr lang="en-US" sz="2400" dirty="0"/>
                    </a:p>
                  </a:txBody>
                  <a:tcPr/>
                </a:tc>
                <a:tc>
                  <a:txBody>
                    <a:bodyPr/>
                    <a:lstStyle/>
                    <a:p>
                      <a:r>
                        <a:rPr lang="en-US" sz="2400" dirty="0" smtClean="0"/>
                        <a:t>12/2012</a:t>
                      </a:r>
                      <a:endParaRPr lang="en-US" sz="2400" dirty="0"/>
                    </a:p>
                  </a:txBody>
                  <a:tcPr/>
                </a:tc>
              </a:tr>
              <a:tr h="370840">
                <a:tc>
                  <a:txBody>
                    <a:bodyPr/>
                    <a:lstStyle/>
                    <a:p>
                      <a:r>
                        <a:rPr lang="en-US" sz="2400" dirty="0" smtClean="0"/>
                        <a:t>Hold Closure</a:t>
                      </a:r>
                      <a:endParaRPr lang="en-US" sz="2400" dirty="0"/>
                    </a:p>
                  </a:txBody>
                  <a:tcPr/>
                </a:tc>
                <a:tc>
                  <a:txBody>
                    <a:bodyPr/>
                    <a:lstStyle/>
                    <a:p>
                      <a:r>
                        <a:rPr lang="en-US" sz="2400" dirty="0" smtClean="0"/>
                        <a:t>Sub-</a:t>
                      </a:r>
                      <a:r>
                        <a:rPr lang="en-US" sz="2400" dirty="0" err="1" smtClean="0"/>
                        <a:t>Vt</a:t>
                      </a:r>
                      <a:r>
                        <a:rPr lang="en-US" sz="2400" dirty="0" smtClean="0"/>
                        <a:t> hold time method using EDA tools</a:t>
                      </a:r>
                      <a:endParaRPr lang="en-US" sz="2400" dirty="0"/>
                    </a:p>
                  </a:txBody>
                  <a:tcPr/>
                </a:tc>
                <a:tc>
                  <a:txBody>
                    <a:bodyPr/>
                    <a:lstStyle/>
                    <a:p>
                      <a:r>
                        <a:rPr lang="en-US" sz="2400" dirty="0" smtClean="0"/>
                        <a:t>12/2012</a:t>
                      </a:r>
                      <a:endParaRPr lang="en-US" sz="2400" dirty="0"/>
                    </a:p>
                  </a:txBody>
                  <a:tcPr/>
                </a:tc>
              </a:tr>
              <a:tr h="370840">
                <a:tc>
                  <a:txBody>
                    <a:bodyPr/>
                    <a:lstStyle/>
                    <a:p>
                      <a:r>
                        <a:rPr lang="en-US" sz="2400" dirty="0" smtClean="0"/>
                        <a:t>Latch DVFS</a:t>
                      </a:r>
                      <a:endParaRPr lang="en-US" sz="2400" dirty="0"/>
                    </a:p>
                  </a:txBody>
                  <a:tcPr/>
                </a:tc>
                <a:tc>
                  <a:txBody>
                    <a:bodyPr/>
                    <a:lstStyle/>
                    <a:p>
                      <a:r>
                        <a:rPr lang="en-US" sz="2400" dirty="0" smtClean="0"/>
                        <a:t>Latch pipelining analysis in sub-</a:t>
                      </a:r>
                      <a:r>
                        <a:rPr lang="en-US" sz="2400" dirty="0" err="1" smtClean="0"/>
                        <a:t>Vt</a:t>
                      </a:r>
                      <a:endParaRPr lang="en-US" sz="2400" dirty="0"/>
                    </a:p>
                  </a:txBody>
                  <a:tcPr/>
                </a:tc>
                <a:tc>
                  <a:txBody>
                    <a:bodyPr/>
                    <a:lstStyle/>
                    <a:p>
                      <a:r>
                        <a:rPr lang="en-US" sz="2400" dirty="0" smtClean="0"/>
                        <a:t>01/2013</a:t>
                      </a:r>
                      <a:endParaRPr lang="en-US" sz="2400" dirty="0"/>
                    </a:p>
                  </a:txBody>
                  <a:tcPr/>
                </a:tc>
              </a:tr>
              <a:tr h="370840">
                <a:tc>
                  <a:txBody>
                    <a:bodyPr/>
                    <a:lstStyle/>
                    <a:p>
                      <a:r>
                        <a:rPr lang="en-US" sz="2400" dirty="0" smtClean="0"/>
                        <a:t>Latch DVFS</a:t>
                      </a:r>
                      <a:endParaRPr lang="en-US" sz="2400" dirty="0"/>
                    </a:p>
                  </a:txBody>
                  <a:tcPr/>
                </a:tc>
                <a:tc>
                  <a:txBody>
                    <a:bodyPr/>
                    <a:lstStyle/>
                    <a:p>
                      <a:r>
                        <a:rPr lang="en-US" sz="2400" dirty="0" smtClean="0"/>
                        <a:t>A</a:t>
                      </a:r>
                      <a:r>
                        <a:rPr lang="en-US" sz="2400" baseline="0" dirty="0" smtClean="0"/>
                        <a:t>lternative DVFS approach</a:t>
                      </a:r>
                      <a:endParaRPr lang="en-US" sz="2400" dirty="0"/>
                    </a:p>
                  </a:txBody>
                  <a:tcPr/>
                </a:tc>
                <a:tc>
                  <a:txBody>
                    <a:bodyPr/>
                    <a:lstStyle/>
                    <a:p>
                      <a:r>
                        <a:rPr lang="en-US" sz="2400" dirty="0" smtClean="0"/>
                        <a:t>09/2013</a:t>
                      </a:r>
                      <a:endParaRPr lang="en-US" sz="2400" dirty="0"/>
                    </a:p>
                  </a:txBody>
                  <a:tcPr/>
                </a:tc>
              </a:tr>
              <a:tr h="370840">
                <a:tc>
                  <a:txBody>
                    <a:bodyPr/>
                    <a:lstStyle/>
                    <a:p>
                      <a:r>
                        <a:rPr lang="en-US" sz="2400" dirty="0" smtClean="0"/>
                        <a:t>Hold</a:t>
                      </a:r>
                      <a:r>
                        <a:rPr lang="en-US" sz="2400" baseline="0" dirty="0" smtClean="0"/>
                        <a:t> Closure</a:t>
                      </a:r>
                      <a:endParaRPr lang="en-US" sz="2400" dirty="0"/>
                    </a:p>
                  </a:txBody>
                  <a:tcPr/>
                </a:tc>
                <a:tc>
                  <a:txBody>
                    <a:bodyPr/>
                    <a:lstStyle/>
                    <a:p>
                      <a:r>
                        <a:rPr lang="en-US" sz="2400" dirty="0" smtClean="0"/>
                        <a:t>Two-phase</a:t>
                      </a:r>
                      <a:r>
                        <a:rPr lang="en-US" sz="2400" baseline="0" dirty="0" smtClean="0"/>
                        <a:t> clock method</a:t>
                      </a:r>
                      <a:endParaRPr lang="en-US" sz="2400" dirty="0"/>
                    </a:p>
                  </a:txBody>
                  <a:tcPr/>
                </a:tc>
                <a:tc>
                  <a:txBody>
                    <a:bodyPr/>
                    <a:lstStyle/>
                    <a:p>
                      <a:r>
                        <a:rPr lang="en-US" sz="2400" dirty="0" smtClean="0"/>
                        <a:t>10/2013</a:t>
                      </a:r>
                      <a:endParaRPr lang="en-US" sz="2400" dirty="0"/>
                    </a:p>
                  </a:txBody>
                  <a:tcPr/>
                </a:tc>
              </a:tr>
            </a:tbl>
          </a:graphicData>
        </a:graphic>
      </p:graphicFrame>
      <p:sp>
        <p:nvSpPr>
          <p:cNvPr id="2" name="Slide Number Placeholder 1"/>
          <p:cNvSpPr>
            <a:spLocks noGrp="1"/>
          </p:cNvSpPr>
          <p:nvPr>
            <p:ph type="sldNum" sz="quarter" idx="11"/>
          </p:nvPr>
        </p:nvSpPr>
        <p:spPr/>
        <p:txBody>
          <a:bodyPr/>
          <a:lstStyle/>
          <a:p>
            <a:fld id="{173F9154-291C-425A-A36F-60764B2CA33B}" type="slidenum">
              <a:rPr lang="en-US" smtClean="0"/>
              <a:pPr/>
              <a:t>47</a:t>
            </a:fld>
            <a:endParaRPr lang="en-US" dirty="0"/>
          </a:p>
        </p:txBody>
      </p:sp>
    </p:spTree>
    <p:extLst>
      <p:ext uri="{BB962C8B-B14F-4D97-AF65-F5344CB8AC3E}">
        <p14:creationId xmlns:p14="http://schemas.microsoft.com/office/powerpoint/2010/main" val="330791807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THANK YOU!</a:t>
            </a:r>
            <a:endParaRPr lang="en-US" sz="3800" dirty="0"/>
          </a:p>
        </p:txBody>
      </p:sp>
      <p:sp>
        <p:nvSpPr>
          <p:cNvPr id="6" name="TextBox 5"/>
          <p:cNvSpPr txBox="1"/>
          <p:nvPr/>
        </p:nvSpPr>
        <p:spPr>
          <a:xfrm>
            <a:off x="2362200" y="2362200"/>
            <a:ext cx="4051300" cy="1200329"/>
          </a:xfrm>
          <a:prstGeom prst="rect">
            <a:avLst/>
          </a:prstGeom>
          <a:noFill/>
        </p:spPr>
        <p:txBody>
          <a:bodyPr wrap="square" rtlCol="0">
            <a:spAutoFit/>
          </a:bodyPr>
          <a:lstStyle/>
          <a:p>
            <a:pPr algn="ctr"/>
            <a:r>
              <a:rPr lang="en-US" sz="2400" dirty="0" smtClean="0"/>
              <a:t>“</a:t>
            </a:r>
            <a:r>
              <a:rPr lang="en-US" sz="2400" dirty="0"/>
              <a:t>PhD Degrees:</a:t>
            </a:r>
          </a:p>
          <a:p>
            <a:pPr algn="ctr"/>
            <a:r>
              <a:rPr lang="en-US" sz="2400" dirty="0" smtClean="0"/>
              <a:t>You have to be Lin it to Lin it”</a:t>
            </a:r>
          </a:p>
          <a:p>
            <a:pPr algn="ctr"/>
            <a:r>
              <a:rPr lang="en-US" sz="2400" dirty="0" smtClean="0"/>
              <a:t>-</a:t>
            </a:r>
            <a:r>
              <a:rPr lang="en-US" sz="2400" i="1" dirty="0" err="1" smtClean="0"/>
              <a:t>Yanqing</a:t>
            </a:r>
            <a:r>
              <a:rPr lang="en-US" sz="2400" i="1" dirty="0" smtClean="0"/>
              <a:t> Zhang</a:t>
            </a:r>
            <a:endParaRPr lang="en-US" sz="2400" dirty="0" smtClean="0"/>
          </a:p>
        </p:txBody>
      </p:sp>
      <p:sp>
        <p:nvSpPr>
          <p:cNvPr id="2" name="Slide Number Placeholder 1"/>
          <p:cNvSpPr>
            <a:spLocks noGrp="1"/>
          </p:cNvSpPr>
          <p:nvPr>
            <p:ph type="sldNum" sz="quarter" idx="11"/>
          </p:nvPr>
        </p:nvSpPr>
        <p:spPr/>
        <p:txBody>
          <a:bodyPr/>
          <a:lstStyle/>
          <a:p>
            <a:fld id="{173F9154-291C-425A-A36F-60764B2CA33B}" type="slidenum">
              <a:rPr lang="en-US" smtClean="0"/>
              <a:pPr/>
              <a:t>48</a:t>
            </a:fld>
            <a:endParaRPr lang="en-US" dirty="0"/>
          </a:p>
        </p:txBody>
      </p:sp>
    </p:spTree>
    <p:extLst>
      <p:ext uri="{BB962C8B-B14F-4D97-AF65-F5344CB8AC3E}">
        <p14:creationId xmlns:p14="http://schemas.microsoft.com/office/powerpoint/2010/main" val="301537188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8286750" cy="1143000"/>
          </a:xfrm>
        </p:spPr>
        <p:txBody>
          <a:bodyPr>
            <a:normAutofit/>
          </a:bodyPr>
          <a:lstStyle/>
          <a:p>
            <a:r>
              <a:rPr lang="en-US" sz="3800" dirty="0" smtClean="0"/>
              <a:t>How Does Synthesis Relate?</a:t>
            </a:r>
            <a:endParaRPr lang="en-US" sz="3800" dirty="0"/>
          </a:p>
        </p:txBody>
      </p:sp>
      <p:grpSp>
        <p:nvGrpSpPr>
          <p:cNvPr id="4" name="Group 3"/>
          <p:cNvGrpSpPr/>
          <p:nvPr/>
        </p:nvGrpSpPr>
        <p:grpSpPr>
          <a:xfrm>
            <a:off x="3126865" y="2922299"/>
            <a:ext cx="2494850" cy="1817459"/>
            <a:chOff x="5305775" y="2200977"/>
            <a:chExt cx="2494850" cy="1817459"/>
          </a:xfrm>
        </p:grpSpPr>
        <p:sp>
          <p:nvSpPr>
            <p:cNvPr id="3" name="TextBox 2"/>
            <p:cNvSpPr txBox="1"/>
            <p:nvPr/>
          </p:nvSpPr>
          <p:spPr>
            <a:xfrm>
              <a:off x="5305775" y="2200977"/>
              <a:ext cx="2494850" cy="461665"/>
            </a:xfrm>
            <a:prstGeom prst="rect">
              <a:avLst/>
            </a:prstGeom>
            <a:noFill/>
          </p:spPr>
          <p:txBody>
            <a:bodyPr wrap="none" rtlCol="0">
              <a:spAutoFit/>
            </a:bodyPr>
            <a:lstStyle/>
            <a:p>
              <a:pPr algn="ctr"/>
              <a:r>
                <a:rPr lang="en-US" sz="2400" dirty="0" smtClean="0"/>
                <a:t>2. HDL Description</a:t>
              </a:r>
              <a:endParaRPr lang="en-US" sz="2400" dirty="0"/>
            </a:p>
          </p:txBody>
        </p:sp>
        <p:sp>
          <p:nvSpPr>
            <p:cNvPr id="23" name="Rounded Rectangle 22"/>
            <p:cNvSpPr/>
            <p:nvPr/>
          </p:nvSpPr>
          <p:spPr>
            <a:xfrm>
              <a:off x="5433848" y="2610050"/>
              <a:ext cx="2238704" cy="1408386"/>
            </a:xfrm>
            <a:prstGeom prst="round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000000"/>
                  </a:solidFill>
                </a:rPr>
                <a:t>Module </a:t>
              </a:r>
              <a:r>
                <a:rPr lang="en-US" dirty="0" err="1" smtClean="0">
                  <a:solidFill>
                    <a:srgbClr val="000000"/>
                  </a:solidFill>
                </a:rPr>
                <a:t>SoC_components</a:t>
              </a:r>
              <a:r>
                <a:rPr lang="en-US" dirty="0" smtClean="0">
                  <a:solidFill>
                    <a:srgbClr val="000000"/>
                  </a:solidFill>
                </a:rPr>
                <a:t> </a:t>
              </a:r>
              <a:r>
                <a:rPr lang="en-US" dirty="0">
                  <a:solidFill>
                    <a:srgbClr val="000000"/>
                  </a:solidFill>
                </a:rPr>
                <a:t>(in, out, </a:t>
              </a:r>
              <a:r>
                <a:rPr lang="en-US" dirty="0" err="1">
                  <a:solidFill>
                    <a:srgbClr val="000000"/>
                  </a:solidFill>
                </a:rPr>
                <a:t>clk</a:t>
              </a:r>
              <a:r>
                <a:rPr lang="en-US" dirty="0">
                  <a:solidFill>
                    <a:srgbClr val="000000"/>
                  </a:solidFill>
                </a:rPr>
                <a:t>)</a:t>
              </a:r>
            </a:p>
            <a:p>
              <a:r>
                <a:rPr lang="en-US" dirty="0">
                  <a:solidFill>
                    <a:srgbClr val="000000"/>
                  </a:solidFill>
                </a:rPr>
                <a:t>…</a:t>
              </a:r>
            </a:p>
          </p:txBody>
        </p:sp>
      </p:grpSp>
      <p:grpSp>
        <p:nvGrpSpPr>
          <p:cNvPr id="6" name="Group 24"/>
          <p:cNvGrpSpPr/>
          <p:nvPr/>
        </p:nvGrpSpPr>
        <p:grpSpPr>
          <a:xfrm>
            <a:off x="2621690" y="1010400"/>
            <a:ext cx="3505200" cy="1808636"/>
            <a:chOff x="4876800" y="2209800"/>
            <a:chExt cx="3505200" cy="1808636"/>
          </a:xfrm>
        </p:grpSpPr>
        <p:sp>
          <p:nvSpPr>
            <p:cNvPr id="26" name="TextBox 25"/>
            <p:cNvSpPr txBox="1"/>
            <p:nvPr/>
          </p:nvSpPr>
          <p:spPr>
            <a:xfrm>
              <a:off x="4876800" y="2209800"/>
              <a:ext cx="3505200" cy="461665"/>
            </a:xfrm>
            <a:prstGeom prst="rect">
              <a:avLst/>
            </a:prstGeom>
            <a:noFill/>
          </p:spPr>
          <p:txBody>
            <a:bodyPr wrap="none" rtlCol="0">
              <a:spAutoFit/>
            </a:bodyPr>
            <a:lstStyle/>
            <a:p>
              <a:r>
                <a:rPr lang="en-US" sz="2400" dirty="0" smtClean="0"/>
                <a:t>1. Determine Architecture</a:t>
              </a:r>
              <a:endParaRPr lang="en-US" sz="2400" dirty="0"/>
            </a:p>
          </p:txBody>
        </p:sp>
        <p:sp>
          <p:nvSpPr>
            <p:cNvPr id="27" name="Rounded Rectangle 26"/>
            <p:cNvSpPr/>
            <p:nvPr/>
          </p:nvSpPr>
          <p:spPr>
            <a:xfrm>
              <a:off x="5510048" y="2610050"/>
              <a:ext cx="2238704" cy="140838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000000"/>
                  </a:solidFill>
                </a:rPr>
                <a:t>MCU?</a:t>
              </a:r>
            </a:p>
            <a:p>
              <a:r>
                <a:rPr lang="en-US" dirty="0" smtClean="0">
                  <a:solidFill>
                    <a:srgbClr val="000000"/>
                  </a:solidFill>
                </a:rPr>
                <a:t>Memories?</a:t>
              </a:r>
            </a:p>
            <a:p>
              <a:r>
                <a:rPr lang="en-US" dirty="0" smtClean="0">
                  <a:solidFill>
                    <a:srgbClr val="000000"/>
                  </a:solidFill>
                </a:rPr>
                <a:t>Accelerators?</a:t>
              </a:r>
            </a:p>
            <a:p>
              <a:r>
                <a:rPr lang="en-US" dirty="0" smtClean="0">
                  <a:solidFill>
                    <a:srgbClr val="000000"/>
                  </a:solidFill>
                </a:rPr>
                <a:t>Bus protocol?</a:t>
              </a:r>
              <a:endParaRPr lang="en-US" dirty="0">
                <a:solidFill>
                  <a:srgbClr val="000000"/>
                </a:solidFill>
              </a:endParaRPr>
            </a:p>
          </p:txBody>
        </p:sp>
      </p:grpSp>
      <p:grpSp>
        <p:nvGrpSpPr>
          <p:cNvPr id="8" name="Group 2055"/>
          <p:cNvGrpSpPr/>
          <p:nvPr/>
        </p:nvGrpSpPr>
        <p:grpSpPr>
          <a:xfrm>
            <a:off x="-35804" y="1653929"/>
            <a:ext cx="3046027" cy="1871205"/>
            <a:chOff x="784273" y="802535"/>
            <a:chExt cx="3046027" cy="1871205"/>
          </a:xfrm>
        </p:grpSpPr>
        <p:sp>
          <p:nvSpPr>
            <p:cNvPr id="7" name="Rounded Rectangle 6"/>
            <p:cNvSpPr/>
            <p:nvPr/>
          </p:nvSpPr>
          <p:spPr>
            <a:xfrm>
              <a:off x="1187934" y="1265354"/>
              <a:ext cx="2238704" cy="140838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0000"/>
                </a:solidFill>
              </a:endParaRPr>
            </a:p>
          </p:txBody>
        </p:sp>
        <p:grpSp>
          <p:nvGrpSpPr>
            <p:cNvPr id="9" name="Group 7"/>
            <p:cNvGrpSpPr/>
            <p:nvPr/>
          </p:nvGrpSpPr>
          <p:grpSpPr>
            <a:xfrm>
              <a:off x="1469086" y="1490721"/>
              <a:ext cx="1804505" cy="497541"/>
              <a:chOff x="6629400" y="2438400"/>
              <a:chExt cx="1804505" cy="497541"/>
            </a:xfrm>
          </p:grpSpPr>
          <p:pic>
            <p:nvPicPr>
              <p:cNvPr id="18" name="Picture 17" descr="and.gif"/>
              <p:cNvPicPr>
                <a:picLocks noChangeAspect="1"/>
              </p:cNvPicPr>
              <p:nvPr/>
            </p:nvPicPr>
            <p:blipFill>
              <a:blip r:embed="rId3" cstate="print"/>
              <a:stretch>
                <a:fillRect/>
              </a:stretch>
            </p:blipFill>
            <p:spPr>
              <a:xfrm>
                <a:off x="6629400" y="2438400"/>
                <a:ext cx="914400" cy="497541"/>
              </a:xfrm>
              <a:prstGeom prst="rect">
                <a:avLst/>
              </a:prstGeom>
            </p:spPr>
          </p:pic>
          <p:pic>
            <p:nvPicPr>
              <p:cNvPr id="19" name="Picture 18" descr="or.gif"/>
              <p:cNvPicPr>
                <a:picLocks noChangeAspect="1"/>
              </p:cNvPicPr>
              <p:nvPr/>
            </p:nvPicPr>
            <p:blipFill>
              <a:blip r:embed="rId4" cstate="print"/>
              <a:stretch>
                <a:fillRect/>
              </a:stretch>
            </p:blipFill>
            <p:spPr>
              <a:xfrm>
                <a:off x="7595705" y="2438400"/>
                <a:ext cx="838200" cy="456079"/>
              </a:xfrm>
              <a:prstGeom prst="rect">
                <a:avLst/>
              </a:prstGeom>
            </p:spPr>
          </p:pic>
        </p:grpSp>
        <p:grpSp>
          <p:nvGrpSpPr>
            <p:cNvPr id="12" name="Group 8"/>
            <p:cNvGrpSpPr/>
            <p:nvPr/>
          </p:nvGrpSpPr>
          <p:grpSpPr>
            <a:xfrm>
              <a:off x="1766002" y="2133531"/>
              <a:ext cx="1114108" cy="331097"/>
              <a:chOff x="2112579" y="4188351"/>
              <a:chExt cx="1114108" cy="331097"/>
            </a:xfrm>
          </p:grpSpPr>
          <p:cxnSp>
            <p:nvCxnSpPr>
              <p:cNvPr id="10" name="Straight Connector 9"/>
              <p:cNvCxnSpPr/>
              <p:nvPr/>
            </p:nvCxnSpPr>
            <p:spPr>
              <a:xfrm>
                <a:off x="2112579" y="4351283"/>
                <a:ext cx="39939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11972" y="4188351"/>
                <a:ext cx="0" cy="331097"/>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511972" y="4188351"/>
                <a:ext cx="218091" cy="165548"/>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11971" y="4353899"/>
                <a:ext cx="218091" cy="15240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2736643" y="4323675"/>
                <a:ext cx="90651" cy="80158"/>
              </a:xfrm>
              <a:prstGeom prst="ellipse">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2827294" y="4363754"/>
                <a:ext cx="39939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784273" y="802535"/>
              <a:ext cx="3046027" cy="461665"/>
            </a:xfrm>
            <a:prstGeom prst="rect">
              <a:avLst/>
            </a:prstGeom>
            <a:noFill/>
          </p:spPr>
          <p:txBody>
            <a:bodyPr wrap="none" rtlCol="0">
              <a:spAutoFit/>
            </a:bodyPr>
            <a:lstStyle/>
            <a:p>
              <a:pPr algn="ctr"/>
              <a:r>
                <a:rPr lang="en-US" sz="2400" dirty="0" smtClean="0"/>
                <a:t>3. Standard Cell Design</a:t>
              </a:r>
              <a:endParaRPr lang="en-US" sz="2400" dirty="0"/>
            </a:p>
          </p:txBody>
        </p:sp>
      </p:grpSp>
      <p:grpSp>
        <p:nvGrpSpPr>
          <p:cNvPr id="13" name="Group 31"/>
          <p:cNvGrpSpPr/>
          <p:nvPr/>
        </p:nvGrpSpPr>
        <p:grpSpPr>
          <a:xfrm>
            <a:off x="223882" y="3729754"/>
            <a:ext cx="2526654" cy="1817459"/>
            <a:chOff x="5289878" y="2200977"/>
            <a:chExt cx="2526654" cy="1817459"/>
          </a:xfrm>
        </p:grpSpPr>
        <p:sp>
          <p:nvSpPr>
            <p:cNvPr id="33" name="TextBox 32"/>
            <p:cNvSpPr txBox="1"/>
            <p:nvPr/>
          </p:nvSpPr>
          <p:spPr>
            <a:xfrm>
              <a:off x="5289878" y="2200977"/>
              <a:ext cx="2526654" cy="461665"/>
            </a:xfrm>
            <a:prstGeom prst="rect">
              <a:avLst/>
            </a:prstGeom>
            <a:noFill/>
          </p:spPr>
          <p:txBody>
            <a:bodyPr wrap="none" rtlCol="0">
              <a:spAutoFit/>
            </a:bodyPr>
            <a:lstStyle/>
            <a:p>
              <a:pPr algn="ctr"/>
              <a:r>
                <a:rPr lang="en-US" sz="2400" dirty="0" smtClean="0"/>
                <a:t>4. Characterization</a:t>
              </a:r>
              <a:endParaRPr lang="en-US" sz="2400" dirty="0"/>
            </a:p>
          </p:txBody>
        </p:sp>
        <p:sp>
          <p:nvSpPr>
            <p:cNvPr id="34" name="Rounded Rectangle 33"/>
            <p:cNvSpPr/>
            <p:nvPr/>
          </p:nvSpPr>
          <p:spPr>
            <a:xfrm>
              <a:off x="5433848" y="2610050"/>
              <a:ext cx="2238704" cy="140838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rgbClr val="000000"/>
                </a:solidFill>
              </a:endParaRPr>
            </a:p>
            <a:p>
              <a:r>
                <a:rPr lang="en-US" dirty="0" smtClean="0">
                  <a:solidFill>
                    <a:srgbClr val="000000"/>
                  </a:solidFill>
                </a:rPr>
                <a:t>INV:</a:t>
              </a:r>
            </a:p>
            <a:p>
              <a:r>
                <a:rPr lang="en-US" dirty="0" smtClean="0">
                  <a:solidFill>
                    <a:srgbClr val="000000"/>
                  </a:solidFill>
                </a:rPr>
                <a:t>delay=…</a:t>
              </a:r>
            </a:p>
            <a:p>
              <a:r>
                <a:rPr lang="en-US" dirty="0" smtClean="0">
                  <a:solidFill>
                    <a:srgbClr val="000000"/>
                  </a:solidFill>
                </a:rPr>
                <a:t>POWER=…</a:t>
              </a:r>
            </a:p>
            <a:p>
              <a:r>
                <a:rPr lang="en-US" dirty="0" smtClean="0">
                  <a:solidFill>
                    <a:srgbClr val="000000"/>
                  </a:solidFill>
                </a:rPr>
                <a:t>Leakage=…</a:t>
              </a:r>
            </a:p>
            <a:p>
              <a:endParaRPr lang="en-US" dirty="0">
                <a:solidFill>
                  <a:srgbClr val="000000"/>
                </a:solidFill>
              </a:endParaRPr>
            </a:p>
          </p:txBody>
        </p:sp>
      </p:grpSp>
      <p:grpSp>
        <p:nvGrpSpPr>
          <p:cNvPr id="20" name="Group 34"/>
          <p:cNvGrpSpPr/>
          <p:nvPr/>
        </p:nvGrpSpPr>
        <p:grpSpPr>
          <a:xfrm>
            <a:off x="3113785" y="4843020"/>
            <a:ext cx="2521011" cy="1817459"/>
            <a:chOff x="5292698" y="2200977"/>
            <a:chExt cx="2521011" cy="1817459"/>
          </a:xfrm>
        </p:grpSpPr>
        <p:sp>
          <p:nvSpPr>
            <p:cNvPr id="36" name="TextBox 35"/>
            <p:cNvSpPr txBox="1"/>
            <p:nvPr/>
          </p:nvSpPr>
          <p:spPr>
            <a:xfrm>
              <a:off x="5292698" y="2200977"/>
              <a:ext cx="2521011" cy="461665"/>
            </a:xfrm>
            <a:prstGeom prst="rect">
              <a:avLst/>
            </a:prstGeom>
            <a:noFill/>
          </p:spPr>
          <p:txBody>
            <a:bodyPr wrap="none" rtlCol="0">
              <a:spAutoFit/>
            </a:bodyPr>
            <a:lstStyle/>
            <a:p>
              <a:pPr algn="ctr"/>
              <a:r>
                <a:rPr lang="en-US" sz="2400" dirty="0" smtClean="0"/>
                <a:t>5. Gate Translation</a:t>
              </a:r>
              <a:endParaRPr lang="en-US" sz="2400" dirty="0"/>
            </a:p>
          </p:txBody>
        </p:sp>
        <p:sp>
          <p:nvSpPr>
            <p:cNvPr id="37" name="Rounded Rectangle 36"/>
            <p:cNvSpPr/>
            <p:nvPr/>
          </p:nvSpPr>
          <p:spPr>
            <a:xfrm>
              <a:off x="5433848" y="2610050"/>
              <a:ext cx="2238704" cy="1408386"/>
            </a:xfrm>
            <a:prstGeom prst="round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0000"/>
                </a:solidFill>
              </a:endParaRPr>
            </a:p>
          </p:txBody>
        </p:sp>
      </p:grpSp>
      <p:grpSp>
        <p:nvGrpSpPr>
          <p:cNvPr id="21" name="Group 2054"/>
          <p:cNvGrpSpPr/>
          <p:nvPr/>
        </p:nvGrpSpPr>
        <p:grpSpPr>
          <a:xfrm>
            <a:off x="3548963" y="5279821"/>
            <a:ext cx="1676400" cy="1091390"/>
            <a:chOff x="5881538" y="5279821"/>
            <a:chExt cx="1676400" cy="1091390"/>
          </a:xfrm>
        </p:grpSpPr>
        <p:grpSp>
          <p:nvGrpSpPr>
            <p:cNvPr id="22" name="Group 37"/>
            <p:cNvGrpSpPr/>
            <p:nvPr/>
          </p:nvGrpSpPr>
          <p:grpSpPr>
            <a:xfrm>
              <a:off x="5881538" y="5279821"/>
              <a:ext cx="1676400" cy="573741"/>
              <a:chOff x="6629400" y="2362200"/>
              <a:chExt cx="1676400" cy="573741"/>
            </a:xfrm>
          </p:grpSpPr>
          <p:pic>
            <p:nvPicPr>
              <p:cNvPr id="39" name="Picture 38" descr="and.gif"/>
              <p:cNvPicPr>
                <a:picLocks noChangeAspect="1"/>
              </p:cNvPicPr>
              <p:nvPr/>
            </p:nvPicPr>
            <p:blipFill>
              <a:blip r:embed="rId3" cstate="print"/>
              <a:stretch>
                <a:fillRect/>
              </a:stretch>
            </p:blipFill>
            <p:spPr>
              <a:xfrm>
                <a:off x="6629400" y="2438400"/>
                <a:ext cx="914400" cy="497541"/>
              </a:xfrm>
              <a:prstGeom prst="rect">
                <a:avLst/>
              </a:prstGeom>
            </p:spPr>
          </p:pic>
          <p:pic>
            <p:nvPicPr>
              <p:cNvPr id="40" name="Picture 39" descr="or.gif"/>
              <p:cNvPicPr>
                <a:picLocks noChangeAspect="1"/>
              </p:cNvPicPr>
              <p:nvPr/>
            </p:nvPicPr>
            <p:blipFill>
              <a:blip r:embed="rId4" cstate="print"/>
              <a:stretch>
                <a:fillRect/>
              </a:stretch>
            </p:blipFill>
            <p:spPr>
              <a:xfrm>
                <a:off x="7467600" y="2362200"/>
                <a:ext cx="838200" cy="456079"/>
              </a:xfrm>
              <a:prstGeom prst="rect">
                <a:avLst/>
              </a:prstGeom>
            </p:spPr>
          </p:pic>
        </p:grpSp>
        <p:grpSp>
          <p:nvGrpSpPr>
            <p:cNvPr id="24" name="Group 40"/>
            <p:cNvGrpSpPr/>
            <p:nvPr/>
          </p:nvGrpSpPr>
          <p:grpSpPr>
            <a:xfrm>
              <a:off x="6238884" y="6040114"/>
              <a:ext cx="1114108" cy="331097"/>
              <a:chOff x="2112579" y="4188351"/>
              <a:chExt cx="1114108" cy="331097"/>
            </a:xfrm>
          </p:grpSpPr>
          <p:cxnSp>
            <p:nvCxnSpPr>
              <p:cNvPr id="42" name="Straight Connector 41"/>
              <p:cNvCxnSpPr/>
              <p:nvPr/>
            </p:nvCxnSpPr>
            <p:spPr>
              <a:xfrm>
                <a:off x="2112579" y="4351283"/>
                <a:ext cx="39939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511972" y="4188351"/>
                <a:ext cx="0" cy="331097"/>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511972" y="4188351"/>
                <a:ext cx="218091" cy="165548"/>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2511971" y="4353899"/>
                <a:ext cx="218091" cy="15240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2736643" y="4323675"/>
                <a:ext cx="90651" cy="80158"/>
              </a:xfrm>
              <a:prstGeom prst="ellipse">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p:cNvCxnSpPr/>
              <p:nvPr/>
            </p:nvCxnSpPr>
            <p:spPr>
              <a:xfrm>
                <a:off x="2827294" y="4363754"/>
                <a:ext cx="39939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grpSp>
        <p:cxnSp>
          <p:nvCxnSpPr>
            <p:cNvPr id="2048" name="Elbow Connector 2047"/>
            <p:cNvCxnSpPr>
              <a:stCxn id="40" idx="3"/>
            </p:cNvCxnSpPr>
            <p:nvPr/>
          </p:nvCxnSpPr>
          <p:spPr>
            <a:xfrm flipH="1">
              <a:off x="6019800" y="5507861"/>
              <a:ext cx="1538138" cy="435739"/>
            </a:xfrm>
            <a:prstGeom prst="bentConnector3">
              <a:avLst>
                <a:gd name="adj1" fmla="val -1486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2" name="Elbow Connector 2051"/>
            <p:cNvCxnSpPr/>
            <p:nvPr/>
          </p:nvCxnSpPr>
          <p:spPr>
            <a:xfrm rot="16200000" flipH="1">
              <a:off x="6013423" y="5949977"/>
              <a:ext cx="231838" cy="219084"/>
            </a:xfrm>
            <a:prstGeom prst="bentConnector3">
              <a:avLst>
                <a:gd name="adj1" fmla="val 10397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55"/>
          <p:cNvGrpSpPr/>
          <p:nvPr/>
        </p:nvGrpSpPr>
        <p:grpSpPr>
          <a:xfrm>
            <a:off x="6403501" y="1001577"/>
            <a:ext cx="2333459" cy="1817459"/>
            <a:chOff x="6029495" y="1400204"/>
            <a:chExt cx="2333459" cy="1817459"/>
          </a:xfrm>
        </p:grpSpPr>
        <p:grpSp>
          <p:nvGrpSpPr>
            <p:cNvPr id="28" name="Group 56"/>
            <p:cNvGrpSpPr/>
            <p:nvPr/>
          </p:nvGrpSpPr>
          <p:grpSpPr>
            <a:xfrm>
              <a:off x="6029495" y="1400204"/>
              <a:ext cx="2333459" cy="1817459"/>
              <a:chOff x="5386476" y="2200977"/>
              <a:chExt cx="2333459" cy="1817459"/>
            </a:xfrm>
          </p:grpSpPr>
          <p:sp>
            <p:nvSpPr>
              <p:cNvPr id="58" name="TextBox 57"/>
              <p:cNvSpPr txBox="1"/>
              <p:nvPr/>
            </p:nvSpPr>
            <p:spPr>
              <a:xfrm>
                <a:off x="5386476" y="2200977"/>
                <a:ext cx="2333459" cy="461665"/>
              </a:xfrm>
              <a:prstGeom prst="rect">
                <a:avLst/>
              </a:prstGeom>
              <a:noFill/>
            </p:spPr>
            <p:txBody>
              <a:bodyPr wrap="none" rtlCol="0">
                <a:spAutoFit/>
              </a:bodyPr>
              <a:lstStyle/>
              <a:p>
                <a:pPr algn="ctr"/>
                <a:r>
                  <a:rPr lang="en-US" sz="2400" dirty="0" smtClean="0"/>
                  <a:t>6. Timing Closure</a:t>
                </a:r>
                <a:endParaRPr lang="en-US" sz="2400" dirty="0"/>
              </a:p>
            </p:txBody>
          </p:sp>
          <p:sp>
            <p:nvSpPr>
              <p:cNvPr id="59" name="Rounded Rectangle 58"/>
              <p:cNvSpPr/>
              <p:nvPr/>
            </p:nvSpPr>
            <p:spPr>
              <a:xfrm>
                <a:off x="5433848" y="2610050"/>
                <a:ext cx="2238704" cy="140838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0000"/>
                  </a:solidFill>
                </a:endParaRPr>
              </a:p>
            </p:txBody>
          </p:sp>
        </p:grpSp>
        <p:grpSp>
          <p:nvGrpSpPr>
            <p:cNvPr id="30" name="Group 2067"/>
            <p:cNvGrpSpPr/>
            <p:nvPr/>
          </p:nvGrpSpPr>
          <p:grpSpPr>
            <a:xfrm>
              <a:off x="6890283" y="1921422"/>
              <a:ext cx="1110717" cy="1126578"/>
              <a:chOff x="6537252" y="1921422"/>
              <a:chExt cx="1110717" cy="1126578"/>
            </a:xfrm>
          </p:grpSpPr>
          <p:sp>
            <p:nvSpPr>
              <p:cNvPr id="60" name="Freeform 38"/>
              <p:cNvSpPr>
                <a:spLocks/>
              </p:cNvSpPr>
              <p:nvPr/>
            </p:nvSpPr>
            <p:spPr bwMode="auto">
              <a:xfrm>
                <a:off x="6537252" y="2083738"/>
                <a:ext cx="427215" cy="20259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63" name="Straight Connector 62"/>
              <p:cNvCxnSpPr/>
              <p:nvPr/>
            </p:nvCxnSpPr>
            <p:spPr>
              <a:xfrm>
                <a:off x="6747293" y="1921422"/>
                <a:ext cx="0" cy="1126578"/>
              </a:xfrm>
              <a:prstGeom prst="line">
                <a:avLst/>
              </a:prstGeom>
              <a:ln w="222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Freeform 49"/>
              <p:cNvSpPr>
                <a:spLocks/>
              </p:cNvSpPr>
              <p:nvPr/>
            </p:nvSpPr>
            <p:spPr bwMode="auto">
              <a:xfrm flipV="1">
                <a:off x="6785264" y="2605966"/>
                <a:ext cx="862705" cy="54811"/>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sp>
            <p:nvSpPr>
              <p:cNvPr id="66" name="Freeform 49"/>
              <p:cNvSpPr>
                <a:spLocks/>
              </p:cNvSpPr>
              <p:nvPr/>
            </p:nvSpPr>
            <p:spPr bwMode="auto">
              <a:xfrm flipV="1">
                <a:off x="6537252" y="2858816"/>
                <a:ext cx="263252" cy="48125"/>
              </a:xfrm>
              <a:custGeom>
                <a:avLst/>
                <a:gdLst>
                  <a:gd name="T0" fmla="*/ 833120 w 833120"/>
                  <a:gd name="T1" fmla="*/ 0 w 833120"/>
                  <a:gd name="T2" fmla="*/ 0 60000 65536"/>
                  <a:gd name="T3" fmla="*/ 0 60000 65536"/>
                  <a:gd name="T4" fmla="*/ 0 w 833120"/>
                  <a:gd name="T5" fmla="*/ 833120 w 833120"/>
                </a:gdLst>
                <a:ahLst/>
                <a:cxnLst>
                  <a:cxn ang="T2">
                    <a:pos x="T0" y="0"/>
                  </a:cxn>
                  <a:cxn ang="T3">
                    <a:pos x="T1" y="0"/>
                  </a:cxn>
                </a:cxnLst>
                <a:rect l="T4" t="0" r="T5" b="0"/>
                <a:pathLst>
                  <a:path w="833120">
                    <a:moveTo>
                      <a:pt x="833120" y="0"/>
                    </a:moveTo>
                    <a:lnTo>
                      <a:pt x="0" y="0"/>
                    </a:lnTo>
                  </a:path>
                </a:pathLst>
              </a:custGeom>
              <a:solidFill>
                <a:schemeClr val="accent1"/>
              </a:solid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67" name="Curved Connector 66"/>
              <p:cNvCxnSpPr>
                <a:endCxn id="65" idx="1"/>
              </p:cNvCxnSpPr>
              <p:nvPr/>
            </p:nvCxnSpPr>
            <p:spPr>
              <a:xfrm rot="16200000" flipH="1">
                <a:off x="6478472" y="2353984"/>
                <a:ext cx="579179" cy="34405"/>
              </a:xfrm>
              <a:prstGeom prst="curvedConnector4">
                <a:avLst>
                  <a:gd name="adj1" fmla="val 45268"/>
                  <a:gd name="adj2" fmla="val 126929"/>
                </a:avLst>
              </a:prstGeom>
              <a:ln w="2222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72" name="Freeform 39"/>
              <p:cNvSpPr>
                <a:spLocks/>
              </p:cNvSpPr>
              <p:nvPr/>
            </p:nvSpPr>
            <p:spPr bwMode="auto">
              <a:xfrm>
                <a:off x="6964467" y="2083737"/>
                <a:ext cx="427215" cy="202595"/>
              </a:xfrm>
              <a:custGeom>
                <a:avLst/>
                <a:gdLst>
                  <a:gd name="T0" fmla="*/ 0 w 1178560"/>
                  <a:gd name="T1" fmla="*/ 182880 h 193040"/>
                  <a:gd name="T2" fmla="*/ 548640 w 1178560"/>
                  <a:gd name="T3" fmla="*/ 182880 h 193040"/>
                  <a:gd name="T4" fmla="*/ 548640 w 1178560"/>
                  <a:gd name="T5" fmla="*/ 0 h 193040"/>
                  <a:gd name="T6" fmla="*/ 1178560 w 1178560"/>
                  <a:gd name="T7" fmla="*/ 0 h 193040"/>
                  <a:gd name="T8" fmla="*/ 1178560 w 1178560"/>
                  <a:gd name="T9" fmla="*/ 193040 h 193040"/>
                  <a:gd name="T10" fmla="*/ 0 60000 65536"/>
                  <a:gd name="T11" fmla="*/ 0 60000 65536"/>
                  <a:gd name="T12" fmla="*/ 0 60000 65536"/>
                  <a:gd name="T13" fmla="*/ 0 60000 65536"/>
                  <a:gd name="T14" fmla="*/ 0 60000 65536"/>
                  <a:gd name="T15" fmla="*/ 0 w 1178560"/>
                  <a:gd name="T16" fmla="*/ 0 h 193040"/>
                  <a:gd name="T17" fmla="*/ 1178560 w 1178560"/>
                  <a:gd name="T18" fmla="*/ 193040 h 193040"/>
                </a:gdLst>
                <a:ahLst/>
                <a:cxnLst>
                  <a:cxn ang="T10">
                    <a:pos x="T0" y="T1"/>
                  </a:cxn>
                  <a:cxn ang="T11">
                    <a:pos x="T2" y="T3"/>
                  </a:cxn>
                  <a:cxn ang="T12">
                    <a:pos x="T4" y="T5"/>
                  </a:cxn>
                  <a:cxn ang="T13">
                    <a:pos x="T6" y="T7"/>
                  </a:cxn>
                  <a:cxn ang="T14">
                    <a:pos x="T8" y="T9"/>
                  </a:cxn>
                </a:cxnLst>
                <a:rect l="T15" t="T16" r="T17" b="T18"/>
                <a:pathLst>
                  <a:path w="1178560" h="193040">
                    <a:moveTo>
                      <a:pt x="0" y="182880"/>
                    </a:moveTo>
                    <a:lnTo>
                      <a:pt x="548640" y="182880"/>
                    </a:lnTo>
                    <a:lnTo>
                      <a:pt x="548640" y="0"/>
                    </a:lnTo>
                    <a:lnTo>
                      <a:pt x="1178560" y="0"/>
                    </a:lnTo>
                    <a:lnTo>
                      <a:pt x="1178560" y="193040"/>
                    </a:lnTo>
                  </a:path>
                </a:pathLst>
              </a:custGeom>
              <a:noFill/>
              <a:ln w="31750" cap="flat" cmpd="sng" algn="ctr">
                <a:solidFill>
                  <a:schemeClr val="tx1"/>
                </a:solidFill>
                <a:prstDash val="solid"/>
                <a:round/>
                <a:headEnd type="none" w="med" len="med"/>
                <a:tailEnd type="none" w="med" len="med"/>
              </a:ln>
            </p:spPr>
            <p:txBody>
              <a:bodyPr wrap="none" anchor="ctr"/>
              <a:lstStyle/>
              <a:p>
                <a:pPr algn="ctr" fontAlgn="base">
                  <a:spcBef>
                    <a:spcPct val="0"/>
                  </a:spcBef>
                  <a:spcAft>
                    <a:spcPct val="0"/>
                  </a:spcAft>
                </a:pPr>
                <a:endParaRPr lang="en-US">
                  <a:solidFill>
                    <a:srgbClr val="000000"/>
                  </a:solidFill>
                </a:endParaRPr>
              </a:p>
            </p:txBody>
          </p:sp>
          <p:cxnSp>
            <p:nvCxnSpPr>
              <p:cNvPr id="2062" name="Straight Connector 2061"/>
              <p:cNvCxnSpPr/>
              <p:nvPr/>
            </p:nvCxnSpPr>
            <p:spPr>
              <a:xfrm>
                <a:off x="6770024" y="2660777"/>
                <a:ext cx="0" cy="2461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69" name="TextBox 2068"/>
            <p:cNvSpPr txBox="1"/>
            <p:nvPr/>
          </p:nvSpPr>
          <p:spPr>
            <a:xfrm>
              <a:off x="6155948" y="2017137"/>
              <a:ext cx="684803" cy="369332"/>
            </a:xfrm>
            <a:prstGeom prst="rect">
              <a:avLst/>
            </a:prstGeom>
            <a:noFill/>
          </p:spPr>
          <p:txBody>
            <a:bodyPr wrap="none" rtlCol="0">
              <a:spAutoFit/>
            </a:bodyPr>
            <a:lstStyle/>
            <a:p>
              <a:r>
                <a:rPr lang="en-US" dirty="0" smtClean="0"/>
                <a:t>Clock</a:t>
              </a:r>
              <a:endParaRPr lang="en-US" dirty="0"/>
            </a:p>
          </p:txBody>
        </p:sp>
        <p:sp>
          <p:nvSpPr>
            <p:cNvPr id="82" name="TextBox 81"/>
            <p:cNvSpPr txBox="1"/>
            <p:nvPr/>
          </p:nvSpPr>
          <p:spPr>
            <a:xfrm>
              <a:off x="6155948" y="2673740"/>
              <a:ext cx="620554" cy="369332"/>
            </a:xfrm>
            <a:prstGeom prst="rect">
              <a:avLst/>
            </a:prstGeom>
            <a:noFill/>
          </p:spPr>
          <p:txBody>
            <a:bodyPr wrap="none" rtlCol="0">
              <a:spAutoFit/>
            </a:bodyPr>
            <a:lstStyle/>
            <a:p>
              <a:r>
                <a:rPr lang="en-US" dirty="0" smtClean="0"/>
                <a:t>Data</a:t>
              </a:r>
              <a:endParaRPr lang="en-US" dirty="0"/>
            </a:p>
          </p:txBody>
        </p:sp>
      </p:grpSp>
      <p:grpSp>
        <p:nvGrpSpPr>
          <p:cNvPr id="31" name="Group 2069"/>
          <p:cNvGrpSpPr/>
          <p:nvPr/>
        </p:nvGrpSpPr>
        <p:grpSpPr>
          <a:xfrm>
            <a:off x="6323735" y="2934849"/>
            <a:ext cx="2492990" cy="1828305"/>
            <a:chOff x="6141680" y="3521469"/>
            <a:chExt cx="2492990" cy="1828305"/>
          </a:xfrm>
        </p:grpSpPr>
        <p:grpSp>
          <p:nvGrpSpPr>
            <p:cNvPr id="2049" name="Group 82"/>
            <p:cNvGrpSpPr/>
            <p:nvPr/>
          </p:nvGrpSpPr>
          <p:grpSpPr>
            <a:xfrm>
              <a:off x="6141680" y="3521469"/>
              <a:ext cx="2492990" cy="1817459"/>
              <a:chOff x="5306708" y="2200977"/>
              <a:chExt cx="2492990" cy="1817459"/>
            </a:xfrm>
          </p:grpSpPr>
          <p:sp>
            <p:nvSpPr>
              <p:cNvPr id="84" name="TextBox 83"/>
              <p:cNvSpPr txBox="1"/>
              <p:nvPr/>
            </p:nvSpPr>
            <p:spPr>
              <a:xfrm>
                <a:off x="5306708" y="2200977"/>
                <a:ext cx="2492990" cy="461665"/>
              </a:xfrm>
              <a:prstGeom prst="rect">
                <a:avLst/>
              </a:prstGeom>
              <a:noFill/>
            </p:spPr>
            <p:txBody>
              <a:bodyPr wrap="none" rtlCol="0">
                <a:spAutoFit/>
              </a:bodyPr>
              <a:lstStyle/>
              <a:p>
                <a:pPr algn="ctr"/>
                <a:r>
                  <a:rPr lang="en-US" sz="2400" dirty="0" smtClean="0"/>
                  <a:t>7. Place and Route</a:t>
                </a:r>
                <a:endParaRPr lang="en-US" sz="2400" dirty="0"/>
              </a:p>
            </p:txBody>
          </p:sp>
          <p:sp>
            <p:nvSpPr>
              <p:cNvPr id="85" name="Rounded Rectangle 84"/>
              <p:cNvSpPr/>
              <p:nvPr/>
            </p:nvSpPr>
            <p:spPr>
              <a:xfrm>
                <a:off x="5433848" y="2610050"/>
                <a:ext cx="2238704" cy="1408386"/>
              </a:xfrm>
              <a:prstGeom prst="round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0000"/>
                  </a:solidFill>
                </a:endParaRPr>
              </a:p>
            </p:txBody>
          </p:sp>
        </p:grpSp>
        <p:pic>
          <p:nvPicPr>
            <p:cNvPr id="86" name="Picture 9"/>
            <p:cNvPicPr>
              <a:picLocks noChangeAspect="1" noChangeArrowheads="1"/>
            </p:cNvPicPr>
            <p:nvPr/>
          </p:nvPicPr>
          <p:blipFill>
            <a:blip r:embed="rId5" cstate="print"/>
            <a:srcRect/>
            <a:stretch>
              <a:fillRect/>
            </a:stretch>
          </p:blipFill>
          <p:spPr bwMode="auto">
            <a:xfrm>
              <a:off x="6683982" y="3941388"/>
              <a:ext cx="1408386" cy="1408386"/>
            </a:xfrm>
            <a:prstGeom prst="rect">
              <a:avLst/>
            </a:prstGeom>
            <a:noFill/>
            <a:ln w="9525">
              <a:noFill/>
              <a:miter lim="800000"/>
              <a:headEnd/>
              <a:tailEnd/>
            </a:ln>
          </p:spPr>
        </p:pic>
      </p:grpSp>
      <p:grpSp>
        <p:nvGrpSpPr>
          <p:cNvPr id="2050" name="Group 54"/>
          <p:cNvGrpSpPr/>
          <p:nvPr/>
        </p:nvGrpSpPr>
        <p:grpSpPr>
          <a:xfrm>
            <a:off x="6301261" y="4878968"/>
            <a:ext cx="2537939" cy="1817459"/>
            <a:chOff x="6232078" y="4944832"/>
            <a:chExt cx="2537939" cy="1817459"/>
          </a:xfrm>
        </p:grpSpPr>
        <p:grpSp>
          <p:nvGrpSpPr>
            <p:cNvPr id="2051" name="Group 87"/>
            <p:cNvGrpSpPr/>
            <p:nvPr/>
          </p:nvGrpSpPr>
          <p:grpSpPr>
            <a:xfrm>
              <a:off x="6232078" y="4944832"/>
              <a:ext cx="2537939" cy="1817459"/>
              <a:chOff x="5284234" y="2200977"/>
              <a:chExt cx="2537939" cy="1817459"/>
            </a:xfrm>
          </p:grpSpPr>
          <p:sp>
            <p:nvSpPr>
              <p:cNvPr id="89" name="TextBox 88"/>
              <p:cNvSpPr txBox="1"/>
              <p:nvPr/>
            </p:nvSpPr>
            <p:spPr>
              <a:xfrm>
                <a:off x="5284234" y="2200977"/>
                <a:ext cx="2537939" cy="461665"/>
              </a:xfrm>
              <a:prstGeom prst="rect">
                <a:avLst/>
              </a:prstGeom>
              <a:noFill/>
            </p:spPr>
            <p:txBody>
              <a:bodyPr wrap="none" rtlCol="0">
                <a:spAutoFit/>
              </a:bodyPr>
              <a:lstStyle/>
              <a:p>
                <a:pPr algn="ctr"/>
                <a:r>
                  <a:rPr lang="en-US" sz="2400" dirty="0" smtClean="0"/>
                  <a:t>8. Chip Verification</a:t>
                </a:r>
                <a:endParaRPr lang="en-US" sz="2400" dirty="0"/>
              </a:p>
            </p:txBody>
          </p:sp>
          <p:sp>
            <p:nvSpPr>
              <p:cNvPr id="90" name="Rounded Rectangle 89"/>
              <p:cNvSpPr/>
              <p:nvPr/>
            </p:nvSpPr>
            <p:spPr>
              <a:xfrm>
                <a:off x="5433848" y="2610050"/>
                <a:ext cx="2238704" cy="1408386"/>
              </a:xfrm>
              <a:prstGeom prst="round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000000"/>
                  </a:solidFill>
                </a:endParaRPr>
              </a:p>
            </p:txBody>
          </p:sp>
        </p:grpSp>
        <p:sp>
          <p:nvSpPr>
            <p:cNvPr id="2071" name="Rectangle 2070"/>
            <p:cNvSpPr/>
            <p:nvPr/>
          </p:nvSpPr>
          <p:spPr>
            <a:xfrm>
              <a:off x="7172928" y="5547213"/>
              <a:ext cx="1190026" cy="1024609"/>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DUT</a:t>
              </a:r>
              <a:endParaRPr lang="en-US" dirty="0">
                <a:solidFill>
                  <a:schemeClr val="tx1"/>
                </a:solidFill>
              </a:endParaRPr>
            </a:p>
          </p:txBody>
        </p:sp>
        <p:sp>
          <p:nvSpPr>
            <p:cNvPr id="2072" name="Oval 2071"/>
            <p:cNvSpPr/>
            <p:nvPr/>
          </p:nvSpPr>
          <p:spPr>
            <a:xfrm>
              <a:off x="6580535" y="5893665"/>
              <a:ext cx="391934" cy="311997"/>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7" name="Elbow Connector 2076"/>
            <p:cNvCxnSpPr>
              <a:stCxn id="2072" idx="0"/>
            </p:cNvCxnSpPr>
            <p:nvPr/>
          </p:nvCxnSpPr>
          <p:spPr>
            <a:xfrm rot="5400000" flipH="1" flipV="1">
              <a:off x="6820581" y="5560712"/>
              <a:ext cx="288874" cy="377033"/>
            </a:xfrm>
            <a:prstGeom prst="bentConnector2">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698117" y="6019800"/>
              <a:ext cx="15676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698117" y="6122888"/>
              <a:ext cx="15676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072" idx="4"/>
            </p:cNvCxnSpPr>
            <p:nvPr/>
          </p:nvCxnSpPr>
          <p:spPr>
            <a:xfrm>
              <a:off x="6776502" y="6205662"/>
              <a:ext cx="0" cy="1951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Isosceles Triangle 51"/>
            <p:cNvSpPr/>
            <p:nvPr/>
          </p:nvSpPr>
          <p:spPr>
            <a:xfrm rot="10800000">
              <a:off x="6698117" y="6409633"/>
              <a:ext cx="156769" cy="118167"/>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6" name="Straight Connector 105"/>
            <p:cNvCxnSpPr/>
            <p:nvPr/>
          </p:nvCxnSpPr>
          <p:spPr>
            <a:xfrm flipH="1" flipV="1">
              <a:off x="6776501" y="5963459"/>
              <a:ext cx="62" cy="1126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9" name="Elbow Connector 68"/>
          <p:cNvCxnSpPr>
            <a:stCxn id="34" idx="2"/>
            <a:endCxn id="37" idx="1"/>
          </p:cNvCxnSpPr>
          <p:nvPr/>
        </p:nvCxnSpPr>
        <p:spPr>
          <a:xfrm rot="16200000" flipH="1">
            <a:off x="2166533" y="4867883"/>
            <a:ext cx="409073" cy="1767731"/>
          </a:xfrm>
          <a:prstGeom prst="bentConnector2">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053" name="Slide Number Placeholder 2052"/>
          <p:cNvSpPr>
            <a:spLocks noGrp="1"/>
          </p:cNvSpPr>
          <p:nvPr>
            <p:ph type="sldNum" sz="quarter" idx="11"/>
          </p:nvPr>
        </p:nvSpPr>
        <p:spPr/>
        <p:txBody>
          <a:bodyPr/>
          <a:lstStyle/>
          <a:p>
            <a:fld id="{173F9154-291C-425A-A36F-60764B2CA33B}" type="slidenum">
              <a:rPr lang="en-US" smtClean="0"/>
              <a:pPr/>
              <a:t>49</a:t>
            </a:fld>
            <a:endParaRPr lang="en-US" dirty="0"/>
          </a:p>
        </p:txBody>
      </p:sp>
    </p:spTree>
    <p:extLst>
      <p:ext uri="{BB962C8B-B14F-4D97-AF65-F5344CB8AC3E}">
        <p14:creationId xmlns:p14="http://schemas.microsoft.com/office/powerpoint/2010/main" val="548862980"/>
      </p:ext>
    </p:extLst>
  </p:cSld>
  <p:clrMapOvr>
    <a:masterClrMapping/>
  </p:clrMapOvr>
  <mc:AlternateContent xmlns:mc="http://schemas.openxmlformats.org/markup-compatibility/2006" xmlns:p14="http://schemas.microsoft.com/office/powerpoint/2010/main">
    <mc:Choice Requires="p14">
      <p:transition spd="slow" p14:dur="2000" advTm="63"/>
    </mc:Choice>
    <mc:Fallback xmlns="">
      <p:transition spd="slow" advTm="6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346735"/>
            <a:ext cx="9052269" cy="4749265"/>
          </a:xfrm>
        </p:spPr>
      </p:pic>
      <p:sp>
        <p:nvSpPr>
          <p:cNvPr id="2" name="Title 1"/>
          <p:cNvSpPr>
            <a:spLocks noGrp="1"/>
          </p:cNvSpPr>
          <p:nvPr>
            <p:ph type="title"/>
          </p:nvPr>
        </p:nvSpPr>
        <p:spPr>
          <a:xfrm>
            <a:off x="852054" y="0"/>
            <a:ext cx="8291945" cy="1143000"/>
          </a:xfrm>
        </p:spPr>
        <p:txBody>
          <a:bodyPr>
            <a:normAutofit fontScale="90000"/>
          </a:bodyPr>
          <a:lstStyle/>
          <a:p>
            <a:r>
              <a:rPr lang="en-US" sz="3800" dirty="0" smtClean="0"/>
              <a:t>Key Challenges: Increased Significance of Leakage</a:t>
            </a:r>
            <a:endParaRPr lang="en-US" sz="3800" dirty="0"/>
          </a:p>
        </p:txBody>
      </p:sp>
      <p:sp>
        <p:nvSpPr>
          <p:cNvPr id="9" name="TextBox 8"/>
          <p:cNvSpPr txBox="1"/>
          <p:nvPr/>
        </p:nvSpPr>
        <p:spPr>
          <a:xfrm>
            <a:off x="1686186" y="990600"/>
            <a:ext cx="6227923" cy="461665"/>
          </a:xfrm>
          <a:prstGeom prst="rect">
            <a:avLst/>
          </a:prstGeom>
          <a:noFill/>
        </p:spPr>
        <p:txBody>
          <a:bodyPr wrap="none" rtlCol="0">
            <a:spAutoFit/>
          </a:bodyPr>
          <a:lstStyle/>
          <a:p>
            <a:pPr algn="ctr"/>
            <a:r>
              <a:rPr lang="en-US" sz="2400" dirty="0" smtClean="0"/>
              <a:t>% Leakage Energy/Total Energy for a Critical Path</a:t>
            </a:r>
            <a:endParaRPr lang="en-US" sz="2400" dirty="0"/>
          </a:p>
        </p:txBody>
      </p:sp>
      <p:sp>
        <p:nvSpPr>
          <p:cNvPr id="819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25" name="Rectangle 5"/>
          <p:cNvSpPr>
            <a:spLocks noChangeArrowheads="1"/>
          </p:cNvSpPr>
          <p:nvPr/>
        </p:nvSpPr>
        <p:spPr bwMode="auto">
          <a:xfrm>
            <a:off x="0" y="2066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26"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57400" y="5800725"/>
            <a:ext cx="5457825" cy="676275"/>
          </a:xfrm>
          <a:prstGeom prst="rect">
            <a:avLst/>
          </a:prstGeom>
          <a:noFill/>
        </p:spPr>
      </p:pic>
      <p:sp>
        <p:nvSpPr>
          <p:cNvPr id="81928" name="Rectangle 8"/>
          <p:cNvSpPr>
            <a:spLocks noChangeArrowheads="1"/>
          </p:cNvSpPr>
          <p:nvPr/>
        </p:nvSpPr>
        <p:spPr bwMode="auto">
          <a:xfrm>
            <a:off x="0" y="1133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Slide Number Placeholder 2"/>
          <p:cNvSpPr>
            <a:spLocks noGrp="1"/>
          </p:cNvSpPr>
          <p:nvPr>
            <p:ph type="sldNum" sz="quarter" idx="11"/>
          </p:nvPr>
        </p:nvSpPr>
        <p:spPr/>
        <p:txBody>
          <a:bodyPr/>
          <a:lstStyle/>
          <a:p>
            <a:fld id="{173F9154-291C-425A-A36F-60764B2CA33B}" type="slidenum">
              <a:rPr lang="en-US" smtClean="0"/>
              <a:pPr/>
              <a:t>5</a:t>
            </a:fld>
            <a:endParaRPr lang="en-US" dirty="0"/>
          </a:p>
        </p:txBody>
      </p:sp>
    </p:spTree>
    <p:extLst>
      <p:ext uri="{BB962C8B-B14F-4D97-AF65-F5344CB8AC3E}">
        <p14:creationId xmlns:p14="http://schemas.microsoft.com/office/powerpoint/2010/main" val="45761857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8305800" cy="1143000"/>
          </a:xfrm>
        </p:spPr>
        <p:txBody>
          <a:bodyPr>
            <a:normAutofit fontScale="90000"/>
          </a:bodyPr>
          <a:lstStyle/>
          <a:p>
            <a:r>
              <a:rPr lang="en-US" sz="3800" dirty="0" smtClean="0"/>
              <a:t>Key Challenges: Weakened Drive Strength</a:t>
            </a:r>
            <a:endParaRPr lang="en-US" sz="38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295400"/>
            <a:ext cx="9150114" cy="4800600"/>
          </a:xfrm>
        </p:spPr>
      </p:pic>
      <p:sp>
        <p:nvSpPr>
          <p:cNvPr id="7" name="TextBox 6"/>
          <p:cNvSpPr txBox="1"/>
          <p:nvPr/>
        </p:nvSpPr>
        <p:spPr>
          <a:xfrm>
            <a:off x="8686800" y="4724400"/>
            <a:ext cx="457200" cy="369332"/>
          </a:xfrm>
          <a:prstGeom prst="rect">
            <a:avLst/>
          </a:prstGeom>
          <a:noFill/>
        </p:spPr>
        <p:txBody>
          <a:bodyPr wrap="square" rtlCol="0">
            <a:spAutoFit/>
          </a:bodyPr>
          <a:lstStyle/>
          <a:p>
            <a:r>
              <a:rPr lang="en-US" dirty="0" smtClean="0"/>
              <a:t>[2]</a:t>
            </a:r>
            <a:endParaRPr lang="en-US" dirty="0"/>
          </a:p>
        </p:txBody>
      </p:sp>
      <p:sp>
        <p:nvSpPr>
          <p:cNvPr id="6" name="TextBox 5"/>
          <p:cNvSpPr txBox="1"/>
          <p:nvPr/>
        </p:nvSpPr>
        <p:spPr>
          <a:xfrm>
            <a:off x="838200" y="5943600"/>
            <a:ext cx="8305800" cy="830997"/>
          </a:xfrm>
          <a:prstGeom prst="rect">
            <a:avLst/>
          </a:prstGeom>
          <a:noFill/>
        </p:spPr>
        <p:txBody>
          <a:bodyPr wrap="square" rtlCol="0">
            <a:spAutoFit/>
          </a:bodyPr>
          <a:lstStyle/>
          <a:p>
            <a:r>
              <a:rPr lang="en-US" sz="2400" dirty="0" smtClean="0"/>
              <a:t>We would like a slower drop-off in frequency, because this leads to drastic increase in leakage</a:t>
            </a:r>
            <a:endParaRPr lang="en-US" sz="2400" dirty="0"/>
          </a:p>
        </p:txBody>
      </p:sp>
      <p:sp>
        <p:nvSpPr>
          <p:cNvPr id="8" name="TextBox 7"/>
          <p:cNvSpPr txBox="1"/>
          <p:nvPr/>
        </p:nvSpPr>
        <p:spPr>
          <a:xfrm>
            <a:off x="3124200" y="990600"/>
            <a:ext cx="3351880" cy="461665"/>
          </a:xfrm>
          <a:prstGeom prst="rect">
            <a:avLst/>
          </a:prstGeom>
          <a:noFill/>
        </p:spPr>
        <p:txBody>
          <a:bodyPr wrap="none" rtlCol="0">
            <a:spAutoFit/>
          </a:bodyPr>
          <a:lstStyle/>
          <a:p>
            <a:pPr algn="ctr"/>
            <a:r>
              <a:rPr lang="en-US" sz="2400" dirty="0" smtClean="0"/>
              <a:t>Ring Oscillator Frequency</a:t>
            </a:r>
            <a:endParaRPr lang="en-US" sz="2400"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50</a:t>
            </a:fld>
            <a:endParaRPr lang="en-US" dirty="0"/>
          </a:p>
        </p:txBody>
      </p:sp>
    </p:spTree>
    <p:extLst>
      <p:ext uri="{BB962C8B-B14F-4D97-AF65-F5344CB8AC3E}">
        <p14:creationId xmlns:p14="http://schemas.microsoft.com/office/powerpoint/2010/main" val="2953586304"/>
      </p:ext>
    </p:extLst>
  </p:cSld>
  <p:clrMapOvr>
    <a:masterClrMapping/>
  </p:clrMapOvr>
  <mc:AlternateContent xmlns:mc="http://schemas.openxmlformats.org/markup-compatibility/2006" xmlns:p14="http://schemas.microsoft.com/office/powerpoint/2010/main">
    <mc:Choice Requires="p14">
      <p:transition spd="slow" p14:dur="2000" advTm="49"/>
    </mc:Choice>
    <mc:Fallback xmlns="">
      <p:transition spd="slow" advTm="49"/>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371600"/>
            <a:ext cx="9150114" cy="4800600"/>
          </a:xfrm>
        </p:spPr>
      </p:pic>
      <p:sp>
        <p:nvSpPr>
          <p:cNvPr id="2" name="Title 1"/>
          <p:cNvSpPr>
            <a:spLocks noGrp="1"/>
          </p:cNvSpPr>
          <p:nvPr>
            <p:ph type="title"/>
          </p:nvPr>
        </p:nvSpPr>
        <p:spPr>
          <a:xfrm>
            <a:off x="857250" y="0"/>
            <a:ext cx="8286750" cy="1143000"/>
          </a:xfrm>
        </p:spPr>
        <p:txBody>
          <a:bodyPr>
            <a:normAutofit fontScale="90000"/>
          </a:bodyPr>
          <a:lstStyle/>
          <a:p>
            <a:r>
              <a:rPr lang="en-US" sz="3800" dirty="0" smtClean="0"/>
              <a:t>Key Challenges: Unbalanced FET Strengths</a:t>
            </a:r>
            <a:endParaRPr lang="en-US" sz="3800" dirty="0"/>
          </a:p>
        </p:txBody>
      </p:sp>
      <p:sp>
        <p:nvSpPr>
          <p:cNvPr id="6" name="TextBox 5"/>
          <p:cNvSpPr txBox="1"/>
          <p:nvPr/>
        </p:nvSpPr>
        <p:spPr>
          <a:xfrm>
            <a:off x="876300" y="5943600"/>
            <a:ext cx="8267700" cy="1200329"/>
          </a:xfrm>
          <a:prstGeom prst="rect">
            <a:avLst/>
          </a:prstGeom>
          <a:noFill/>
        </p:spPr>
        <p:txBody>
          <a:bodyPr wrap="square" rtlCol="0">
            <a:spAutoFit/>
          </a:bodyPr>
          <a:lstStyle/>
          <a:p>
            <a:r>
              <a:rPr lang="en-US" sz="2400" dirty="0" smtClean="0"/>
              <a:t>Standard cells are designed at nominal V</a:t>
            </a:r>
            <a:r>
              <a:rPr lang="en-US" sz="2400" baseline="-25000" dirty="0" smtClean="0"/>
              <a:t>DD </a:t>
            </a:r>
            <a:r>
              <a:rPr lang="en-US" sz="2400" dirty="0" smtClean="0"/>
              <a:t>. We can’t just scale V</a:t>
            </a:r>
            <a:r>
              <a:rPr lang="en-US" sz="2400" baseline="-25000" dirty="0" smtClean="0"/>
              <a:t>DD</a:t>
            </a:r>
            <a:r>
              <a:rPr lang="en-US" sz="2400" dirty="0" smtClean="0"/>
              <a:t> and expect balance. This constrains speed and increases leakage</a:t>
            </a:r>
            <a:endParaRPr lang="en-US" sz="2400" dirty="0"/>
          </a:p>
        </p:txBody>
      </p:sp>
      <p:sp>
        <p:nvSpPr>
          <p:cNvPr id="9" name="TextBox 8"/>
          <p:cNvSpPr txBox="1"/>
          <p:nvPr/>
        </p:nvSpPr>
        <p:spPr>
          <a:xfrm>
            <a:off x="2600256" y="990600"/>
            <a:ext cx="4399795" cy="461665"/>
          </a:xfrm>
          <a:prstGeom prst="rect">
            <a:avLst/>
          </a:prstGeom>
          <a:noFill/>
        </p:spPr>
        <p:txBody>
          <a:bodyPr wrap="none" rtlCol="0">
            <a:spAutoFit/>
          </a:bodyPr>
          <a:lstStyle/>
          <a:p>
            <a:pPr algn="ctr"/>
            <a:r>
              <a:rPr lang="en-US" sz="2400" dirty="0" smtClean="0"/>
              <a:t>Relative Strength of NMOS/PMOS</a:t>
            </a:r>
            <a:endParaRPr lang="en-US" sz="2400"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51</a:t>
            </a:fld>
            <a:endParaRPr lang="en-US" dirty="0"/>
          </a:p>
        </p:txBody>
      </p:sp>
    </p:spTree>
    <p:extLst>
      <p:ext uri="{BB962C8B-B14F-4D97-AF65-F5344CB8AC3E}">
        <p14:creationId xmlns:p14="http://schemas.microsoft.com/office/powerpoint/2010/main" val="3991307987"/>
      </p:ext>
    </p:extLst>
  </p:cSld>
  <p:clrMapOvr>
    <a:masterClrMapping/>
  </p:clrMapOvr>
  <mc:AlternateContent xmlns:mc="http://schemas.openxmlformats.org/markup-compatibility/2006" xmlns:p14="http://schemas.microsoft.com/office/powerpoint/2010/main">
    <mc:Choice Requires="p14">
      <p:transition spd="slow" p14:dur="2000" advTm="20"/>
    </mc:Choice>
    <mc:Fallback xmlns="">
      <p:transition spd="slow" advTm="2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8286750" cy="1143000"/>
          </a:xfrm>
        </p:spPr>
        <p:txBody>
          <a:bodyPr>
            <a:normAutofit/>
          </a:bodyPr>
          <a:lstStyle/>
          <a:p>
            <a:r>
              <a:rPr lang="en-US" sz="3800" dirty="0" smtClean="0"/>
              <a:t>Approach</a:t>
            </a:r>
            <a:endParaRPr lang="en-US" sz="3800" dirty="0"/>
          </a:p>
        </p:txBody>
      </p:sp>
      <p:graphicFrame>
        <p:nvGraphicFramePr>
          <p:cNvPr id="3" name="Table 2"/>
          <p:cNvGraphicFramePr>
            <a:graphicFrameLocks noGrp="1"/>
          </p:cNvGraphicFramePr>
          <p:nvPr>
            <p:extLst>
              <p:ext uri="{D42A27DB-BD31-4B8C-83A1-F6EECF244321}">
                <p14:modId xmlns:p14="http://schemas.microsoft.com/office/powerpoint/2010/main" val="2246227157"/>
              </p:ext>
            </p:extLst>
          </p:nvPr>
        </p:nvGraphicFramePr>
        <p:xfrm>
          <a:off x="0" y="1295400"/>
          <a:ext cx="9144000" cy="2971799"/>
        </p:xfrm>
        <a:graphic>
          <a:graphicData uri="http://schemas.openxmlformats.org/drawingml/2006/table">
            <a:tbl>
              <a:tblPr firstRow="1" firstCol="1" bandRow="1">
                <a:tableStyleId>{5C22544A-7EE6-4342-B048-85BDC9FD1C3A}</a:tableStyleId>
              </a:tblPr>
              <a:tblGrid>
                <a:gridCol w="762000"/>
                <a:gridCol w="1447800"/>
                <a:gridCol w="1600200"/>
                <a:gridCol w="2356474"/>
                <a:gridCol w="1673757"/>
                <a:gridCol w="1303769"/>
              </a:tblGrid>
              <a:tr h="1516964">
                <a:tc>
                  <a:txBody>
                    <a:bodyPr/>
                    <a:lstStyle/>
                    <a:p>
                      <a:endParaRPr lang="en-US" sz="2000" dirty="0">
                        <a:effectLst/>
                        <a:latin typeface="Calibri"/>
                        <a:cs typeface="Times New Roman"/>
                      </a:endParaRPr>
                    </a:p>
                  </a:txBody>
                  <a:tcPr marL="68580" marR="68580" marT="10795" marB="0"/>
                </a:tc>
                <a:tc>
                  <a:txBody>
                    <a:bodyPr/>
                    <a:lstStyle/>
                    <a:p>
                      <a:pPr marL="0" marR="0" algn="just">
                        <a:spcBef>
                          <a:spcPts val="0"/>
                        </a:spcBef>
                        <a:spcAft>
                          <a:spcPts val="0"/>
                        </a:spcAft>
                      </a:pPr>
                      <a:r>
                        <a:rPr lang="en-US" sz="2000" dirty="0">
                          <a:effectLst/>
                        </a:rPr>
                        <a:t>Energy per Instruction </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Energy per Sample</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Delay per Sample </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Max achievable data  rate </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GOPS / W</a:t>
                      </a:r>
                      <a:endParaRPr lang="en-US" sz="2000">
                        <a:effectLst/>
                        <a:latin typeface="Times New Roman"/>
                        <a:ea typeface="SimSun"/>
                        <a:cs typeface="Times New Roman"/>
                      </a:endParaRPr>
                    </a:p>
                  </a:txBody>
                  <a:tcPr marL="68580" marR="68580" marT="10795" marB="0" anchor="ctr"/>
                </a:tc>
              </a:tr>
              <a:tr h="484945">
                <a:tc>
                  <a:txBody>
                    <a:bodyPr/>
                    <a:lstStyle/>
                    <a:p>
                      <a:pPr marL="0" marR="0" algn="just">
                        <a:spcBef>
                          <a:spcPts val="0"/>
                        </a:spcBef>
                        <a:spcAft>
                          <a:spcPts val="0"/>
                        </a:spcAft>
                      </a:pPr>
                      <a:r>
                        <a:rPr lang="en-US" sz="2000" dirty="0" smtClean="0">
                          <a:effectLst/>
                        </a:rPr>
                        <a:t>GPP</a:t>
                      </a:r>
                      <a:endParaRPr lang="en-US" sz="2000" dirty="0">
                        <a:effectLst/>
                        <a:latin typeface="Times New Roman"/>
                        <a:ea typeface="SimSun"/>
                        <a:cs typeface="Times New Roman"/>
                      </a:endParaRPr>
                    </a:p>
                  </a:txBody>
                  <a:tcPr marL="68580" marR="68580" marT="10795" marB="0"/>
                </a:tc>
                <a:tc>
                  <a:txBody>
                    <a:bodyPr/>
                    <a:lstStyle/>
                    <a:p>
                      <a:pPr marL="0" marR="0" algn="just">
                        <a:spcBef>
                          <a:spcPts val="0"/>
                        </a:spcBef>
                        <a:spcAft>
                          <a:spcPts val="0"/>
                        </a:spcAft>
                      </a:pPr>
                      <a:r>
                        <a:rPr lang="en-US" sz="2000">
                          <a:effectLst/>
                        </a:rPr>
                        <a:t>2.62 pJ</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210 </a:t>
                      </a:r>
                      <a:r>
                        <a:rPr lang="en-US" sz="2000" dirty="0" err="1">
                          <a:effectLst/>
                        </a:rPr>
                        <a:t>pJ</a:t>
                      </a:r>
                      <a:r>
                        <a:rPr lang="en-US" sz="2000" dirty="0">
                          <a:effectLst/>
                        </a:rPr>
                        <a:t> </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8 us (80 cycles)</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125 kHz</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4.76 </a:t>
                      </a:r>
                      <a:endParaRPr lang="en-US" sz="2000">
                        <a:effectLst/>
                        <a:latin typeface="Times New Roman"/>
                        <a:ea typeface="SimSun"/>
                        <a:cs typeface="Times New Roman"/>
                      </a:endParaRPr>
                    </a:p>
                  </a:txBody>
                  <a:tcPr marL="68580" marR="68580" marT="10795" marB="0" anchor="ctr"/>
                </a:tc>
              </a:tr>
              <a:tr h="484945">
                <a:tc>
                  <a:txBody>
                    <a:bodyPr/>
                    <a:lstStyle/>
                    <a:p>
                      <a:pPr marL="0" marR="0" algn="just">
                        <a:spcBef>
                          <a:spcPts val="0"/>
                        </a:spcBef>
                        <a:spcAft>
                          <a:spcPts val="0"/>
                        </a:spcAft>
                      </a:pPr>
                      <a:r>
                        <a:rPr lang="en-US" sz="2000" dirty="0" smtClean="0">
                          <a:effectLst/>
                        </a:rPr>
                        <a:t>FPGA</a:t>
                      </a:r>
                      <a:endParaRPr lang="en-US" sz="2000" dirty="0">
                        <a:effectLst/>
                        <a:latin typeface="Times New Roman"/>
                        <a:ea typeface="SimSun"/>
                        <a:cs typeface="Times New Roman"/>
                      </a:endParaRPr>
                    </a:p>
                  </a:txBody>
                  <a:tcPr marL="68580" marR="68580" marT="10795" marB="0"/>
                </a:tc>
                <a:tc>
                  <a:txBody>
                    <a:bodyPr/>
                    <a:lstStyle/>
                    <a:p>
                      <a:pPr marL="0" marR="0" algn="just">
                        <a:spcBef>
                          <a:spcPts val="0"/>
                        </a:spcBef>
                        <a:spcAft>
                          <a:spcPts val="0"/>
                        </a:spcAft>
                      </a:pPr>
                      <a:r>
                        <a:rPr lang="en-US" sz="2000">
                          <a:effectLst/>
                        </a:rPr>
                        <a:t>N/A</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2.22 pJ</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94.5 ns (1 cycle)</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10 MHz</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450 </a:t>
                      </a:r>
                      <a:endParaRPr lang="en-US" sz="2000" dirty="0">
                        <a:effectLst/>
                        <a:latin typeface="Times New Roman"/>
                        <a:ea typeface="SimSun"/>
                        <a:cs typeface="Times New Roman"/>
                      </a:endParaRPr>
                    </a:p>
                  </a:txBody>
                  <a:tcPr marL="68580" marR="68580" marT="10795" marB="0" anchor="ctr"/>
                </a:tc>
              </a:tr>
              <a:tr h="484945">
                <a:tc>
                  <a:txBody>
                    <a:bodyPr/>
                    <a:lstStyle/>
                    <a:p>
                      <a:pPr marL="0" marR="0" algn="just">
                        <a:spcBef>
                          <a:spcPts val="0"/>
                        </a:spcBef>
                        <a:spcAft>
                          <a:spcPts val="0"/>
                        </a:spcAft>
                      </a:pPr>
                      <a:r>
                        <a:rPr lang="en-US" sz="2000" dirty="0">
                          <a:effectLst/>
                        </a:rPr>
                        <a:t>ASIC</a:t>
                      </a:r>
                      <a:endParaRPr lang="en-US" sz="2000" dirty="0">
                        <a:effectLst/>
                        <a:latin typeface="Times New Roman"/>
                        <a:ea typeface="SimSun"/>
                        <a:cs typeface="Times New Roman"/>
                      </a:endParaRPr>
                    </a:p>
                  </a:txBody>
                  <a:tcPr marL="68580" marR="68580" marT="10795" marB="0"/>
                </a:tc>
                <a:tc>
                  <a:txBody>
                    <a:bodyPr/>
                    <a:lstStyle/>
                    <a:p>
                      <a:pPr marL="0" marR="0" algn="just">
                        <a:spcBef>
                          <a:spcPts val="0"/>
                        </a:spcBef>
                        <a:spcAft>
                          <a:spcPts val="0"/>
                        </a:spcAft>
                      </a:pPr>
                      <a:r>
                        <a:rPr lang="en-US" sz="2000">
                          <a:effectLst/>
                        </a:rPr>
                        <a:t>N/A</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0.23pJ </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a:effectLst/>
                        </a:rPr>
                        <a:t>6.18 ns (1 cycle)</a:t>
                      </a:r>
                      <a:endParaRPr lang="en-US" sz="200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150 MHz</a:t>
                      </a:r>
                      <a:endParaRPr lang="en-US" sz="2000" dirty="0">
                        <a:effectLst/>
                        <a:latin typeface="Times New Roman"/>
                        <a:ea typeface="SimSun"/>
                        <a:cs typeface="Times New Roman"/>
                      </a:endParaRPr>
                    </a:p>
                  </a:txBody>
                  <a:tcPr marL="68580" marR="68580" marT="10795" marB="0" anchor="ctr"/>
                </a:tc>
                <a:tc>
                  <a:txBody>
                    <a:bodyPr/>
                    <a:lstStyle/>
                    <a:p>
                      <a:pPr marL="0" marR="0" algn="just">
                        <a:spcBef>
                          <a:spcPts val="0"/>
                        </a:spcBef>
                        <a:spcAft>
                          <a:spcPts val="0"/>
                        </a:spcAft>
                      </a:pPr>
                      <a:r>
                        <a:rPr lang="en-US" sz="2000" dirty="0">
                          <a:effectLst/>
                        </a:rPr>
                        <a:t>4348</a:t>
                      </a:r>
                      <a:endParaRPr lang="en-US" sz="2000" dirty="0">
                        <a:effectLst/>
                        <a:latin typeface="Times New Roman"/>
                        <a:ea typeface="SimSun"/>
                        <a:cs typeface="Times New Roman"/>
                      </a:endParaRPr>
                    </a:p>
                  </a:txBody>
                  <a:tcPr marL="68580" marR="68580" marT="10795" marB="0" anchor="ctr"/>
                </a:tc>
              </a:tr>
            </a:tbl>
          </a:graphicData>
        </a:graphic>
      </p:graphicFrame>
      <p:sp>
        <p:nvSpPr>
          <p:cNvPr id="8" name="Rectangle 3"/>
          <p:cNvSpPr txBox="1">
            <a:spLocks noChangeArrowheads="1"/>
          </p:cNvSpPr>
          <p:nvPr/>
        </p:nvSpPr>
        <p:spPr>
          <a:xfrm>
            <a:off x="819150" y="4495800"/>
            <a:ext cx="8324850" cy="23621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latin typeface="+mj-lt"/>
                <a:cs typeface="Arial" charset="0"/>
              </a:rPr>
              <a:t>Implemented same R-R extraction algorithm</a:t>
            </a:r>
          </a:p>
          <a:p>
            <a:r>
              <a:rPr lang="en-US" sz="2400" dirty="0" smtClean="0">
                <a:latin typeface="+mj-lt"/>
                <a:cs typeface="Arial" charset="0"/>
              </a:rPr>
              <a:t>Same technology, manual optimization of codes</a:t>
            </a:r>
          </a:p>
          <a:p>
            <a:r>
              <a:rPr lang="en-US" sz="2400" dirty="0" smtClean="0">
                <a:latin typeface="+mj-lt"/>
                <a:cs typeface="Arial" charset="0"/>
              </a:rPr>
              <a:t>100X energy efficiency for ASICs vs. GPPs</a:t>
            </a:r>
          </a:p>
          <a:p>
            <a:r>
              <a:rPr lang="en-US" sz="2400" dirty="0" smtClean="0">
                <a:latin typeface="+mj-lt"/>
                <a:cs typeface="Arial" charset="0"/>
              </a:rPr>
              <a:t>Use GPPs sparingly, steer processing to ASICs</a:t>
            </a:r>
          </a:p>
          <a:p>
            <a:pPr>
              <a:buFont typeface="Wingdings" pitchFamily="2" charset="2"/>
              <a:buChar char="§"/>
            </a:pPr>
            <a:endParaRPr lang="en-US" sz="2400" dirty="0" smtClean="0">
              <a:latin typeface="Arial" charset="0"/>
              <a:cs typeface="Arial" charset="0"/>
            </a:endParaRPr>
          </a:p>
        </p:txBody>
      </p:sp>
      <p:sp>
        <p:nvSpPr>
          <p:cNvPr id="5" name="Slide Number Placeholder 4"/>
          <p:cNvSpPr>
            <a:spLocks noGrp="1"/>
          </p:cNvSpPr>
          <p:nvPr>
            <p:ph type="sldNum" sz="quarter" idx="11"/>
          </p:nvPr>
        </p:nvSpPr>
        <p:spPr/>
        <p:txBody>
          <a:bodyPr/>
          <a:lstStyle/>
          <a:p>
            <a:fld id="{173F9154-291C-425A-A36F-60764B2CA33B}" type="slidenum">
              <a:rPr lang="en-US" smtClean="0"/>
              <a:pPr/>
              <a:t>52</a:t>
            </a:fld>
            <a:endParaRPr lang="en-US" dirty="0"/>
          </a:p>
        </p:txBody>
      </p:sp>
    </p:spTree>
    <p:extLst>
      <p:ext uri="{BB962C8B-B14F-4D97-AF65-F5344CB8AC3E}">
        <p14:creationId xmlns:p14="http://schemas.microsoft.com/office/powerpoint/2010/main" val="3000556303"/>
      </p:ext>
    </p:extLst>
  </p:cSld>
  <p:clrMapOvr>
    <a:masterClrMapping/>
  </p:clrMapOvr>
  <mc:AlternateContent xmlns:mc="http://schemas.openxmlformats.org/markup-compatibility/2006" xmlns:p14="http://schemas.microsoft.com/office/powerpoint/2010/main">
    <mc:Choice Requires="p14">
      <p:transition spd="slow" p14:dur="2000" advTm="1722"/>
    </mc:Choice>
    <mc:Fallback xmlns="">
      <p:transition spd="slow" advTm="1722"/>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Box 88"/>
          <p:cNvSpPr txBox="1"/>
          <p:nvPr/>
        </p:nvSpPr>
        <p:spPr>
          <a:xfrm>
            <a:off x="3884780" y="5606534"/>
            <a:ext cx="1090630" cy="400110"/>
          </a:xfrm>
          <a:prstGeom prst="rect">
            <a:avLst/>
          </a:prstGeom>
          <a:noFill/>
        </p:spPr>
        <p:txBody>
          <a:bodyPr wrap="square" rtlCol="0">
            <a:spAutoFit/>
          </a:bodyPr>
          <a:lstStyle/>
          <a:p>
            <a:r>
              <a:rPr lang="en-US" sz="2000" b="1" dirty="0" smtClean="0">
                <a:latin typeface="Arial" pitchFamily="34" charset="0"/>
                <a:cs typeface="Arial" pitchFamily="34" charset="0"/>
              </a:rPr>
              <a:t>ADC</a:t>
            </a:r>
            <a:endParaRPr lang="en-US" sz="2000" b="1" dirty="0">
              <a:latin typeface="Arial" pitchFamily="34" charset="0"/>
              <a:cs typeface="Arial" pitchFamily="34" charset="0"/>
            </a:endParaRPr>
          </a:p>
        </p:txBody>
      </p:sp>
      <p:cxnSp>
        <p:nvCxnSpPr>
          <p:cNvPr id="91" name="Straight Arrow Connector 90"/>
          <p:cNvCxnSpPr/>
          <p:nvPr/>
        </p:nvCxnSpPr>
        <p:spPr>
          <a:xfrm flipV="1">
            <a:off x="4953000" y="2971800"/>
            <a:ext cx="0" cy="3810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5105400" y="2971800"/>
            <a:ext cx="2966" cy="38481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4876800" y="4864417"/>
            <a:ext cx="152400" cy="126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5029200" y="4872279"/>
            <a:ext cx="152400" cy="126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102"/>
          <p:cNvGrpSpPr/>
          <p:nvPr/>
        </p:nvGrpSpPr>
        <p:grpSpPr>
          <a:xfrm>
            <a:off x="5626663" y="3426320"/>
            <a:ext cx="1834745" cy="3203080"/>
            <a:chOff x="5855263" y="3238500"/>
            <a:chExt cx="1834745" cy="3203080"/>
          </a:xfrm>
        </p:grpSpPr>
        <p:sp>
          <p:nvSpPr>
            <p:cNvPr id="99" name="Rectangle 98"/>
            <p:cNvSpPr/>
            <p:nvPr/>
          </p:nvSpPr>
          <p:spPr>
            <a:xfrm>
              <a:off x="5855263" y="3238500"/>
              <a:ext cx="1823315" cy="67435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DMA/SRAM</a:t>
              </a:r>
              <a:endParaRPr lang="en-US" sz="2000" b="1" dirty="0">
                <a:solidFill>
                  <a:schemeClr val="tx1"/>
                </a:solidFill>
                <a:latin typeface="Arial" pitchFamily="34" charset="0"/>
                <a:cs typeface="Arial" pitchFamily="34" charset="0"/>
              </a:endParaRPr>
            </a:p>
          </p:txBody>
        </p:sp>
        <p:sp>
          <p:nvSpPr>
            <p:cNvPr id="101" name="Rectangle 100"/>
            <p:cNvSpPr/>
            <p:nvPr/>
          </p:nvSpPr>
          <p:spPr>
            <a:xfrm>
              <a:off x="5862273" y="4723833"/>
              <a:ext cx="1822609" cy="93959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Bio-signal Accelerators</a:t>
              </a:r>
              <a:endParaRPr lang="en-US" sz="2000" b="1" dirty="0">
                <a:solidFill>
                  <a:schemeClr val="tx1"/>
                </a:solidFill>
                <a:latin typeface="Arial" pitchFamily="34" charset="0"/>
                <a:cs typeface="Arial" pitchFamily="34" charset="0"/>
              </a:endParaRPr>
            </a:p>
          </p:txBody>
        </p:sp>
        <p:sp>
          <p:nvSpPr>
            <p:cNvPr id="102" name="Rectangle 101"/>
            <p:cNvSpPr/>
            <p:nvPr/>
          </p:nvSpPr>
          <p:spPr>
            <a:xfrm>
              <a:off x="5867399" y="5668149"/>
              <a:ext cx="1822609" cy="77343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Arial" pitchFamily="34" charset="0"/>
                  <a:cs typeface="Arial" pitchFamily="34" charset="0"/>
                </a:rPr>
                <a:t>Packetizer</a:t>
              </a:r>
              <a:endParaRPr lang="en-US" sz="2000" b="1" dirty="0">
                <a:solidFill>
                  <a:schemeClr val="tx1"/>
                </a:solidFill>
                <a:latin typeface="Arial" pitchFamily="34" charset="0"/>
                <a:cs typeface="Arial" pitchFamily="34" charset="0"/>
              </a:endParaRPr>
            </a:p>
          </p:txBody>
        </p:sp>
      </p:grpSp>
      <p:grpSp>
        <p:nvGrpSpPr>
          <p:cNvPr id="5" name="Group 16"/>
          <p:cNvGrpSpPr/>
          <p:nvPr/>
        </p:nvGrpSpPr>
        <p:grpSpPr>
          <a:xfrm>
            <a:off x="7874000" y="5721667"/>
            <a:ext cx="812073" cy="907733"/>
            <a:chOff x="7874000" y="5721667"/>
            <a:chExt cx="812073" cy="907733"/>
          </a:xfrm>
        </p:grpSpPr>
        <p:sp>
          <p:nvSpPr>
            <p:cNvPr id="104" name="Isosceles Triangle 103"/>
            <p:cNvSpPr/>
            <p:nvPr/>
          </p:nvSpPr>
          <p:spPr>
            <a:xfrm rot="10800000">
              <a:off x="8153400" y="6038849"/>
              <a:ext cx="228600" cy="20747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6" name="Straight Connector 105"/>
            <p:cNvCxnSpPr>
              <a:stCxn id="104" idx="0"/>
            </p:cNvCxnSpPr>
            <p:nvPr/>
          </p:nvCxnSpPr>
          <p:spPr>
            <a:xfrm>
              <a:off x="8267700" y="6246322"/>
              <a:ext cx="0" cy="28645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8153399" y="6526431"/>
              <a:ext cx="11430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Arc 111"/>
            <p:cNvSpPr/>
            <p:nvPr/>
          </p:nvSpPr>
          <p:spPr>
            <a:xfrm>
              <a:off x="8267699" y="5939562"/>
              <a:ext cx="228600" cy="224065"/>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Arc 112"/>
            <p:cNvSpPr/>
            <p:nvPr/>
          </p:nvSpPr>
          <p:spPr>
            <a:xfrm>
              <a:off x="8172449" y="5855970"/>
              <a:ext cx="419101" cy="353377"/>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Rectangle 113"/>
            <p:cNvSpPr/>
            <p:nvPr/>
          </p:nvSpPr>
          <p:spPr>
            <a:xfrm>
              <a:off x="7874000" y="5721667"/>
              <a:ext cx="812073" cy="9077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121"/>
          <p:cNvGrpSpPr/>
          <p:nvPr/>
        </p:nvGrpSpPr>
        <p:grpSpPr>
          <a:xfrm>
            <a:off x="4561132" y="5257800"/>
            <a:ext cx="269948" cy="185120"/>
            <a:chOff x="7848599" y="4203700"/>
            <a:chExt cx="269948" cy="185120"/>
          </a:xfrm>
        </p:grpSpPr>
        <p:sp>
          <p:nvSpPr>
            <p:cNvPr id="118" name="Isosceles Triangle 117"/>
            <p:cNvSpPr/>
            <p:nvPr/>
          </p:nvSpPr>
          <p:spPr>
            <a:xfrm rot="5400000">
              <a:off x="7830767"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Isosceles Triangle 119"/>
            <p:cNvSpPr/>
            <p:nvPr/>
          </p:nvSpPr>
          <p:spPr>
            <a:xfrm rot="16200000">
              <a:off x="7968432"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7940675" y="4203700"/>
              <a:ext cx="82751" cy="8826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122"/>
          <p:cNvGrpSpPr/>
          <p:nvPr/>
        </p:nvGrpSpPr>
        <p:grpSpPr>
          <a:xfrm>
            <a:off x="5257800" y="3733810"/>
            <a:ext cx="269948" cy="185120"/>
            <a:chOff x="7848599" y="4203700"/>
            <a:chExt cx="269948" cy="185120"/>
          </a:xfrm>
        </p:grpSpPr>
        <p:sp>
          <p:nvSpPr>
            <p:cNvPr id="124" name="Isosceles Triangle 123"/>
            <p:cNvSpPr/>
            <p:nvPr/>
          </p:nvSpPr>
          <p:spPr>
            <a:xfrm rot="5400000">
              <a:off x="7830767"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A0"/>
                </a:solidFill>
              </a:endParaRPr>
            </a:p>
          </p:txBody>
        </p:sp>
        <p:sp>
          <p:nvSpPr>
            <p:cNvPr id="125" name="Isosceles Triangle 124"/>
            <p:cNvSpPr/>
            <p:nvPr/>
          </p:nvSpPr>
          <p:spPr>
            <a:xfrm rot="16200000">
              <a:off x="7968432"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A0"/>
                </a:solidFill>
              </a:endParaRPr>
            </a:p>
          </p:txBody>
        </p:sp>
        <p:sp>
          <p:nvSpPr>
            <p:cNvPr id="126" name="Oval 125"/>
            <p:cNvSpPr/>
            <p:nvPr/>
          </p:nvSpPr>
          <p:spPr>
            <a:xfrm>
              <a:off x="7940675" y="4203700"/>
              <a:ext cx="82751" cy="8826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A0"/>
                </a:solidFill>
              </a:endParaRPr>
            </a:p>
          </p:txBody>
        </p:sp>
      </p:grpSp>
      <p:grpSp>
        <p:nvGrpSpPr>
          <p:cNvPr id="8" name="Group 126"/>
          <p:cNvGrpSpPr/>
          <p:nvPr/>
        </p:nvGrpSpPr>
        <p:grpSpPr>
          <a:xfrm>
            <a:off x="5252618" y="4526897"/>
            <a:ext cx="269948" cy="185120"/>
            <a:chOff x="7848599" y="4203700"/>
            <a:chExt cx="269948" cy="185120"/>
          </a:xfrm>
        </p:grpSpPr>
        <p:sp>
          <p:nvSpPr>
            <p:cNvPr id="128" name="Isosceles Triangle 127"/>
            <p:cNvSpPr/>
            <p:nvPr/>
          </p:nvSpPr>
          <p:spPr>
            <a:xfrm rot="5400000">
              <a:off x="7830767"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Isosceles Triangle 128"/>
            <p:cNvSpPr/>
            <p:nvPr/>
          </p:nvSpPr>
          <p:spPr>
            <a:xfrm rot="16200000">
              <a:off x="7968432"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7940675" y="4203700"/>
              <a:ext cx="82751" cy="8826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130"/>
          <p:cNvGrpSpPr/>
          <p:nvPr/>
        </p:nvGrpSpPr>
        <p:grpSpPr>
          <a:xfrm>
            <a:off x="5249927" y="5317640"/>
            <a:ext cx="269948" cy="185120"/>
            <a:chOff x="7848599" y="4203700"/>
            <a:chExt cx="269948" cy="185120"/>
          </a:xfrm>
        </p:grpSpPr>
        <p:sp>
          <p:nvSpPr>
            <p:cNvPr id="132" name="Isosceles Triangle 131"/>
            <p:cNvSpPr/>
            <p:nvPr/>
          </p:nvSpPr>
          <p:spPr>
            <a:xfrm rot="5400000">
              <a:off x="7830767"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Isosceles Triangle 132"/>
            <p:cNvSpPr/>
            <p:nvPr/>
          </p:nvSpPr>
          <p:spPr>
            <a:xfrm rot="16200000">
              <a:off x="7968432"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7940675" y="4203700"/>
              <a:ext cx="82751" cy="8826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134"/>
          <p:cNvGrpSpPr/>
          <p:nvPr/>
        </p:nvGrpSpPr>
        <p:grpSpPr>
          <a:xfrm>
            <a:off x="5260491" y="6142586"/>
            <a:ext cx="269948" cy="185120"/>
            <a:chOff x="7848599" y="4203700"/>
            <a:chExt cx="269948" cy="185120"/>
          </a:xfrm>
        </p:grpSpPr>
        <p:sp>
          <p:nvSpPr>
            <p:cNvPr id="136" name="Isosceles Triangle 135"/>
            <p:cNvSpPr/>
            <p:nvPr/>
          </p:nvSpPr>
          <p:spPr>
            <a:xfrm rot="5400000">
              <a:off x="7830767"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Isosceles Triangle 136"/>
            <p:cNvSpPr/>
            <p:nvPr/>
          </p:nvSpPr>
          <p:spPr>
            <a:xfrm rot="16200000">
              <a:off x="7968432" y="4238705"/>
              <a:ext cx="167947" cy="132283"/>
            </a:xfrm>
            <a:prstGeom prst="triangl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7940675" y="4203700"/>
              <a:ext cx="82751" cy="8826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0" name="Straight Connector 139"/>
          <p:cNvCxnSpPr>
            <a:stCxn id="120" idx="3"/>
          </p:cNvCxnSpPr>
          <p:nvPr/>
        </p:nvCxnSpPr>
        <p:spPr>
          <a:xfrm>
            <a:off x="4831080" y="5358946"/>
            <a:ext cx="1219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105400" y="3822073"/>
            <a:ext cx="14452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5519875" y="3821446"/>
            <a:ext cx="118925"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5104917" y="4626470"/>
            <a:ext cx="14452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5519392" y="4625843"/>
            <a:ext cx="118925"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5104693" y="5418786"/>
            <a:ext cx="14452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5519168" y="5418159"/>
            <a:ext cx="118925"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5108366" y="6248400"/>
            <a:ext cx="14452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5522841" y="6247773"/>
            <a:ext cx="118925"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7487185" y="6096000"/>
            <a:ext cx="361415" cy="0"/>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a:endCxn id="20" idx="0"/>
          </p:cNvCxnSpPr>
          <p:nvPr/>
        </p:nvCxnSpPr>
        <p:spPr>
          <a:xfrm>
            <a:off x="1928812" y="3581401"/>
            <a:ext cx="1" cy="244969"/>
          </a:xfrm>
          <a:prstGeom prst="straightConnector1">
            <a:avLst/>
          </a:prstGeom>
          <a:ln w="38100">
            <a:solidFill>
              <a:srgbClr val="0000A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0" name="Elbow Connector 179"/>
          <p:cNvCxnSpPr/>
          <p:nvPr/>
        </p:nvCxnSpPr>
        <p:spPr>
          <a:xfrm rot="10800000" flipV="1">
            <a:off x="1928813" y="1904999"/>
            <a:ext cx="2306228" cy="1676402"/>
          </a:xfrm>
          <a:prstGeom prst="bentConnector3">
            <a:avLst>
              <a:gd name="adj1" fmla="val 35958"/>
            </a:avLst>
          </a:prstGeom>
          <a:ln w="38100">
            <a:solidFill>
              <a:srgbClr val="0000A0"/>
            </a:solidFill>
            <a:prstDash val="solid"/>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p:nvPr/>
        </p:nvCxnSpPr>
        <p:spPr>
          <a:xfrm flipH="1">
            <a:off x="4084836" y="1905000"/>
            <a:ext cx="812" cy="3226807"/>
          </a:xfrm>
          <a:prstGeom prst="straightConnector1">
            <a:avLst/>
          </a:prstGeom>
          <a:ln w="38100">
            <a:solidFill>
              <a:srgbClr val="0000A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6096000" y="1752600"/>
            <a:ext cx="0" cy="1509890"/>
          </a:xfrm>
          <a:prstGeom prst="straightConnector1">
            <a:avLst/>
          </a:prstGeom>
          <a:ln w="38100">
            <a:solidFill>
              <a:srgbClr val="0000A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a:off x="8290560" y="1447800"/>
            <a:ext cx="15240" cy="4248150"/>
          </a:xfrm>
          <a:prstGeom prst="straightConnector1">
            <a:avLst/>
          </a:prstGeom>
          <a:ln w="38100">
            <a:solidFill>
              <a:srgbClr val="0000A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5260491" y="1447800"/>
            <a:ext cx="3037689" cy="0"/>
          </a:xfrm>
          <a:prstGeom prst="line">
            <a:avLst/>
          </a:prstGeom>
          <a:ln w="38100">
            <a:solidFill>
              <a:srgbClr val="0000A0"/>
            </a:solidFill>
            <a:prstDash val="solid"/>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5260491" y="1752600"/>
            <a:ext cx="835509" cy="0"/>
          </a:xfrm>
          <a:prstGeom prst="line">
            <a:avLst/>
          </a:prstGeom>
          <a:ln w="38100">
            <a:solidFill>
              <a:srgbClr val="0000A0"/>
            </a:solidFill>
            <a:prstDash val="solid"/>
          </a:ln>
        </p:spPr>
        <p:style>
          <a:lnRef idx="1">
            <a:schemeClr val="accent1"/>
          </a:lnRef>
          <a:fillRef idx="0">
            <a:schemeClr val="accent1"/>
          </a:fillRef>
          <a:effectRef idx="0">
            <a:schemeClr val="accent1"/>
          </a:effectRef>
          <a:fontRef idx="minor">
            <a:schemeClr val="tx1"/>
          </a:fontRef>
        </p:style>
      </p:cxnSp>
      <p:sp>
        <p:nvSpPr>
          <p:cNvPr id="207" name="TextBox 206"/>
          <p:cNvSpPr txBox="1"/>
          <p:nvPr/>
        </p:nvSpPr>
        <p:spPr>
          <a:xfrm>
            <a:off x="1124741" y="2771762"/>
            <a:ext cx="1981633" cy="707886"/>
          </a:xfrm>
          <a:prstGeom prst="rect">
            <a:avLst/>
          </a:prstGeom>
          <a:noFill/>
          <a:ln>
            <a:noFill/>
          </a:ln>
        </p:spPr>
        <p:txBody>
          <a:bodyPr wrap="none" rtlCol="0">
            <a:spAutoFit/>
          </a:bodyPr>
          <a:lstStyle/>
          <a:p>
            <a:r>
              <a:rPr lang="en-US" sz="2000" i="1" dirty="0" smtClean="0">
                <a:solidFill>
                  <a:srgbClr val="0000A0"/>
                </a:solidFill>
                <a:latin typeface="Arial" pitchFamily="34" charset="0"/>
                <a:cs typeface="Arial" pitchFamily="34" charset="0"/>
              </a:rPr>
              <a:t>Power and </a:t>
            </a:r>
          </a:p>
          <a:p>
            <a:r>
              <a:rPr lang="en-US" sz="2000" i="1" dirty="0" smtClean="0">
                <a:solidFill>
                  <a:srgbClr val="0000A0"/>
                </a:solidFill>
                <a:latin typeface="Arial" pitchFamily="34" charset="0"/>
                <a:cs typeface="Arial" pitchFamily="34" charset="0"/>
              </a:rPr>
              <a:t>Channel control</a:t>
            </a:r>
            <a:endParaRPr lang="en-US" sz="2000" i="1" dirty="0">
              <a:solidFill>
                <a:srgbClr val="0000A0"/>
              </a:solidFill>
              <a:latin typeface="Arial" pitchFamily="34" charset="0"/>
              <a:cs typeface="Arial" pitchFamily="34" charset="0"/>
            </a:endParaRPr>
          </a:p>
        </p:txBody>
      </p:sp>
      <p:sp>
        <p:nvSpPr>
          <p:cNvPr id="209" name="TextBox 208"/>
          <p:cNvSpPr txBox="1"/>
          <p:nvPr/>
        </p:nvSpPr>
        <p:spPr>
          <a:xfrm rot="16200000">
            <a:off x="2452810" y="3263825"/>
            <a:ext cx="2863940" cy="400110"/>
          </a:xfrm>
          <a:prstGeom prst="rect">
            <a:avLst/>
          </a:prstGeom>
          <a:noFill/>
          <a:ln>
            <a:noFill/>
          </a:ln>
        </p:spPr>
        <p:txBody>
          <a:bodyPr wrap="square" rtlCol="0">
            <a:spAutoFit/>
          </a:bodyPr>
          <a:lstStyle/>
          <a:p>
            <a:r>
              <a:rPr lang="en-US" sz="2000" i="1" dirty="0" smtClean="0">
                <a:solidFill>
                  <a:srgbClr val="0000A0"/>
                </a:solidFill>
                <a:latin typeface="Arial" pitchFamily="34" charset="0"/>
                <a:cs typeface="Arial" pitchFamily="34" charset="0"/>
              </a:rPr>
              <a:t>Sampling rate control</a:t>
            </a:r>
            <a:endParaRPr lang="en-US" sz="2000" i="1" dirty="0">
              <a:solidFill>
                <a:srgbClr val="0000A0"/>
              </a:solidFill>
              <a:latin typeface="Arial" pitchFamily="34" charset="0"/>
              <a:cs typeface="Arial" pitchFamily="34" charset="0"/>
            </a:endParaRPr>
          </a:p>
        </p:txBody>
      </p:sp>
      <p:sp>
        <p:nvSpPr>
          <p:cNvPr id="211" name="TextBox 210"/>
          <p:cNvSpPr txBox="1"/>
          <p:nvPr/>
        </p:nvSpPr>
        <p:spPr>
          <a:xfrm>
            <a:off x="6096000" y="1959221"/>
            <a:ext cx="2730817" cy="1015663"/>
          </a:xfrm>
          <a:prstGeom prst="rect">
            <a:avLst/>
          </a:prstGeom>
          <a:noFill/>
          <a:ln>
            <a:noFill/>
          </a:ln>
        </p:spPr>
        <p:txBody>
          <a:bodyPr wrap="square" rtlCol="0">
            <a:spAutoFit/>
          </a:bodyPr>
          <a:lstStyle/>
          <a:p>
            <a:r>
              <a:rPr lang="en-US" sz="2000" i="1" dirty="0" smtClean="0">
                <a:solidFill>
                  <a:srgbClr val="0000A0"/>
                </a:solidFill>
                <a:latin typeface="Arial" pitchFamily="34" charset="0"/>
                <a:cs typeface="Arial" pitchFamily="34" charset="0"/>
              </a:rPr>
              <a:t>Power/clock gate, clock rate, and </a:t>
            </a:r>
          </a:p>
          <a:p>
            <a:r>
              <a:rPr lang="en-US" sz="2000" i="1" dirty="0" smtClean="0">
                <a:solidFill>
                  <a:srgbClr val="0000A0"/>
                </a:solidFill>
                <a:latin typeface="Arial" pitchFamily="34" charset="0"/>
                <a:cs typeface="Arial" pitchFamily="34" charset="0"/>
              </a:rPr>
              <a:t>bus control</a:t>
            </a:r>
            <a:endParaRPr lang="en-US" sz="2000" i="1" dirty="0">
              <a:solidFill>
                <a:srgbClr val="0000A0"/>
              </a:solidFill>
              <a:latin typeface="Arial" pitchFamily="34" charset="0"/>
              <a:cs typeface="Arial" pitchFamily="34" charset="0"/>
            </a:endParaRPr>
          </a:p>
        </p:txBody>
      </p:sp>
      <p:sp>
        <p:nvSpPr>
          <p:cNvPr id="212" name="TextBox 211"/>
          <p:cNvSpPr txBox="1"/>
          <p:nvPr/>
        </p:nvSpPr>
        <p:spPr>
          <a:xfrm rot="16200000">
            <a:off x="6857512" y="3433483"/>
            <a:ext cx="3358612" cy="400110"/>
          </a:xfrm>
          <a:prstGeom prst="rect">
            <a:avLst/>
          </a:prstGeom>
          <a:noFill/>
          <a:ln>
            <a:noFill/>
          </a:ln>
        </p:spPr>
        <p:txBody>
          <a:bodyPr wrap="none" rtlCol="0">
            <a:spAutoFit/>
          </a:bodyPr>
          <a:lstStyle/>
          <a:p>
            <a:r>
              <a:rPr lang="en-US" sz="2000" i="1" dirty="0" smtClean="0">
                <a:solidFill>
                  <a:srgbClr val="0000A0"/>
                </a:solidFill>
                <a:latin typeface="Arial" pitchFamily="34" charset="0"/>
                <a:cs typeface="Arial" pitchFamily="34" charset="0"/>
              </a:rPr>
              <a:t>Duty cycle, data rate control</a:t>
            </a:r>
            <a:endParaRPr lang="en-US" sz="2000" i="1" dirty="0">
              <a:solidFill>
                <a:srgbClr val="0000A0"/>
              </a:solidFill>
              <a:latin typeface="Arial" pitchFamily="34" charset="0"/>
              <a:cs typeface="Arial" pitchFamily="34" charset="0"/>
            </a:endParaRPr>
          </a:p>
        </p:txBody>
      </p:sp>
      <p:cxnSp>
        <p:nvCxnSpPr>
          <p:cNvPr id="143" name="Straight Arrow Connector 142"/>
          <p:cNvCxnSpPr/>
          <p:nvPr/>
        </p:nvCxnSpPr>
        <p:spPr>
          <a:xfrm flipV="1">
            <a:off x="4315710" y="1905001"/>
            <a:ext cx="0" cy="3164689"/>
          </a:xfrm>
          <a:prstGeom prst="straightConnector1">
            <a:avLst/>
          </a:prstGeom>
          <a:ln w="38100">
            <a:solidFill>
              <a:srgbClr val="0000A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rot="16200000">
            <a:off x="3373638" y="3229817"/>
            <a:ext cx="2284256" cy="400110"/>
          </a:xfrm>
          <a:prstGeom prst="rect">
            <a:avLst/>
          </a:prstGeom>
          <a:noFill/>
          <a:ln>
            <a:noFill/>
          </a:ln>
        </p:spPr>
        <p:txBody>
          <a:bodyPr wrap="square" rtlCol="0">
            <a:spAutoFit/>
          </a:bodyPr>
          <a:lstStyle/>
          <a:p>
            <a:r>
              <a:rPr lang="en-US" sz="2000" i="1" dirty="0" smtClean="0">
                <a:solidFill>
                  <a:srgbClr val="0000A0"/>
                </a:solidFill>
                <a:latin typeface="Arial" pitchFamily="34" charset="0"/>
                <a:cs typeface="Arial" pitchFamily="34" charset="0"/>
              </a:rPr>
              <a:t>Digitized V</a:t>
            </a:r>
            <a:r>
              <a:rPr lang="en-US" sz="2000" i="1" baseline="-25000" dirty="0" smtClean="0">
                <a:solidFill>
                  <a:srgbClr val="0000A0"/>
                </a:solidFill>
                <a:latin typeface="Arial" pitchFamily="34" charset="0"/>
                <a:cs typeface="Arial" pitchFamily="34" charset="0"/>
              </a:rPr>
              <a:t>BOOST</a:t>
            </a:r>
            <a:endParaRPr lang="en-US" sz="2000" i="1" baseline="-25000" dirty="0">
              <a:solidFill>
                <a:srgbClr val="0000A0"/>
              </a:solidFill>
              <a:latin typeface="Arial" pitchFamily="34" charset="0"/>
              <a:cs typeface="Arial" pitchFamily="34" charset="0"/>
            </a:endParaRPr>
          </a:p>
        </p:txBody>
      </p:sp>
      <p:sp>
        <p:nvSpPr>
          <p:cNvPr id="119" name="Rectangle 118"/>
          <p:cNvSpPr/>
          <p:nvPr/>
        </p:nvSpPr>
        <p:spPr>
          <a:xfrm>
            <a:off x="3629025" y="1222375"/>
            <a:ext cx="1603166" cy="682625"/>
          </a:xfrm>
          <a:prstGeom prst="rect">
            <a:avLst/>
          </a:prstGeom>
          <a:noFill/>
          <a:ln w="38100">
            <a:solidFill>
              <a:srgbClr val="000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A0"/>
                </a:solidFill>
                <a:latin typeface="Arial" pitchFamily="34" charset="0"/>
                <a:cs typeface="Arial" pitchFamily="34" charset="0"/>
              </a:rPr>
              <a:t>DPM</a:t>
            </a:r>
          </a:p>
        </p:txBody>
      </p:sp>
      <p:sp>
        <p:nvSpPr>
          <p:cNvPr id="147" name="Rectangle 146"/>
          <p:cNvSpPr/>
          <p:nvPr/>
        </p:nvSpPr>
        <p:spPr>
          <a:xfrm>
            <a:off x="1692202" y="1223665"/>
            <a:ext cx="1604960" cy="681335"/>
          </a:xfrm>
          <a:prstGeom prst="rect">
            <a:avLst/>
          </a:prstGeom>
          <a:noFill/>
          <a:ln w="38100">
            <a:solidFill>
              <a:srgbClr val="000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A0"/>
                </a:solidFill>
                <a:latin typeface="Arial" pitchFamily="34" charset="0"/>
                <a:cs typeface="Arial" pitchFamily="34" charset="0"/>
              </a:rPr>
              <a:t>Chip program</a:t>
            </a:r>
            <a:endParaRPr lang="en-US" sz="2000" b="1" dirty="0">
              <a:solidFill>
                <a:srgbClr val="0000A0"/>
              </a:solidFill>
              <a:latin typeface="Arial" pitchFamily="34" charset="0"/>
              <a:cs typeface="Arial" pitchFamily="34" charset="0"/>
            </a:endParaRPr>
          </a:p>
        </p:txBody>
      </p:sp>
      <p:cxnSp>
        <p:nvCxnSpPr>
          <p:cNvPr id="148" name="Straight Arrow Connector 147"/>
          <p:cNvCxnSpPr>
            <a:stCxn id="147" idx="3"/>
            <a:endCxn id="119" idx="1"/>
          </p:cNvCxnSpPr>
          <p:nvPr/>
        </p:nvCxnSpPr>
        <p:spPr>
          <a:xfrm flipV="1">
            <a:off x="3297162" y="1563688"/>
            <a:ext cx="331863" cy="645"/>
          </a:xfrm>
          <a:prstGeom prst="straightConnector1">
            <a:avLst/>
          </a:prstGeom>
          <a:ln w="31750">
            <a:solidFill>
              <a:srgbClr val="0000A0"/>
            </a:solidFill>
            <a:tailEnd type="arrow"/>
          </a:ln>
        </p:spPr>
        <p:style>
          <a:lnRef idx="1">
            <a:schemeClr val="accent1"/>
          </a:lnRef>
          <a:fillRef idx="0">
            <a:schemeClr val="accent1"/>
          </a:fillRef>
          <a:effectRef idx="0">
            <a:schemeClr val="accent1"/>
          </a:effectRef>
          <a:fontRef idx="minor">
            <a:schemeClr val="tx1"/>
          </a:fontRef>
        </p:style>
      </p:cxnSp>
      <p:sp>
        <p:nvSpPr>
          <p:cNvPr id="149" name="Rounded Rectangle 148"/>
          <p:cNvSpPr/>
          <p:nvPr/>
        </p:nvSpPr>
        <p:spPr>
          <a:xfrm>
            <a:off x="5448300" y="3262490"/>
            <a:ext cx="2191373" cy="3519310"/>
          </a:xfrm>
          <a:prstGeom prst="roundRect">
            <a:avLst/>
          </a:prstGeom>
          <a:noFill/>
          <a:ln w="317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8"/>
          <p:cNvGrpSpPr/>
          <p:nvPr/>
        </p:nvGrpSpPr>
        <p:grpSpPr>
          <a:xfrm>
            <a:off x="228600" y="3826370"/>
            <a:ext cx="4332532" cy="2803030"/>
            <a:chOff x="228600" y="3826370"/>
            <a:chExt cx="4332532" cy="2803030"/>
          </a:xfrm>
        </p:grpSpPr>
        <p:sp>
          <p:nvSpPr>
            <p:cNvPr id="47" name="Rectangle 46"/>
            <p:cNvSpPr/>
            <p:nvPr/>
          </p:nvSpPr>
          <p:spPr>
            <a:xfrm>
              <a:off x="837247" y="4712017"/>
              <a:ext cx="1981200" cy="12192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85800" y="4846320"/>
              <a:ext cx="1981200" cy="12192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56260" y="5029200"/>
              <a:ext cx="1981200" cy="12192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81000" y="5181600"/>
              <a:ext cx="1981200" cy="12192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a:off x="228600" y="5626417"/>
              <a:ext cx="13335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28600" y="5926454"/>
              <a:ext cx="13335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Isosceles Triangle 29"/>
            <p:cNvSpPr/>
            <p:nvPr/>
          </p:nvSpPr>
          <p:spPr>
            <a:xfrm rot="5400000">
              <a:off x="616197" y="5432990"/>
              <a:ext cx="825005" cy="685800"/>
            </a:xfrm>
            <a:prstGeom prst="triangl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603822" y="5575219"/>
              <a:ext cx="713657" cy="400110"/>
            </a:xfrm>
            <a:prstGeom prst="rect">
              <a:avLst/>
            </a:prstGeom>
            <a:noFill/>
            <a:ln>
              <a:noFill/>
            </a:ln>
          </p:spPr>
          <p:txBody>
            <a:bodyPr wrap="none" rtlCol="0">
              <a:spAutoFit/>
            </a:bodyPr>
            <a:lstStyle/>
            <a:p>
              <a:r>
                <a:rPr lang="en-US" sz="2000" b="1" dirty="0" smtClean="0">
                  <a:latin typeface="Arial" pitchFamily="34" charset="0"/>
                  <a:cs typeface="Arial" pitchFamily="34" charset="0"/>
                </a:rPr>
                <a:t>LNA</a:t>
              </a:r>
              <a:endParaRPr lang="en-US" sz="2000" b="1" dirty="0">
                <a:latin typeface="Arial" pitchFamily="34" charset="0"/>
                <a:cs typeface="Arial" pitchFamily="34" charset="0"/>
              </a:endParaRPr>
            </a:p>
          </p:txBody>
        </p:sp>
        <p:grpSp>
          <p:nvGrpSpPr>
            <p:cNvPr id="12" name="Group 62"/>
            <p:cNvGrpSpPr/>
            <p:nvPr/>
          </p:nvGrpSpPr>
          <p:grpSpPr>
            <a:xfrm>
              <a:off x="3187141" y="4778400"/>
              <a:ext cx="224315" cy="1155619"/>
              <a:chOff x="3421380" y="3201710"/>
              <a:chExt cx="224315" cy="1155619"/>
            </a:xfrm>
          </p:grpSpPr>
          <p:cxnSp>
            <p:nvCxnSpPr>
              <p:cNvPr id="53" name="Straight Connector 52"/>
              <p:cNvCxnSpPr/>
              <p:nvPr/>
            </p:nvCxnSpPr>
            <p:spPr>
              <a:xfrm>
                <a:off x="3421380" y="3201710"/>
                <a:ext cx="0" cy="115561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645218" y="3404711"/>
                <a:ext cx="0" cy="77200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424715" y="3214385"/>
                <a:ext cx="220980" cy="2030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3421380" y="4160839"/>
                <a:ext cx="220980" cy="185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Arrow Connector 65"/>
            <p:cNvCxnSpPr/>
            <p:nvPr/>
          </p:nvCxnSpPr>
          <p:spPr>
            <a:xfrm>
              <a:off x="2171700" y="5778817"/>
              <a:ext cx="1018776" cy="0"/>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411456" y="5356209"/>
              <a:ext cx="398544" cy="0"/>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13" name="Group 81"/>
            <p:cNvGrpSpPr/>
            <p:nvPr/>
          </p:nvGrpSpPr>
          <p:grpSpPr>
            <a:xfrm>
              <a:off x="3810000" y="5149939"/>
              <a:ext cx="609600" cy="412661"/>
              <a:chOff x="3962400" y="4083139"/>
              <a:chExt cx="519119" cy="412661"/>
            </a:xfrm>
          </p:grpSpPr>
          <p:cxnSp>
            <p:nvCxnSpPr>
              <p:cNvPr id="72" name="Straight Connector 71"/>
              <p:cNvCxnSpPr/>
              <p:nvPr/>
            </p:nvCxnSpPr>
            <p:spPr>
              <a:xfrm flipH="1">
                <a:off x="3962400" y="4083139"/>
                <a:ext cx="228600" cy="2030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962400" y="4286195"/>
                <a:ext cx="228600" cy="2096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4176719" y="408790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4171950" y="448795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481517" y="4088607"/>
                <a:ext cx="0" cy="400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3" name="Straight Arrow Connector 82"/>
            <p:cNvCxnSpPr/>
            <p:nvPr/>
          </p:nvCxnSpPr>
          <p:spPr>
            <a:xfrm>
              <a:off x="2933385" y="4917904"/>
              <a:ext cx="257091" cy="1"/>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2946400" y="3886200"/>
              <a:ext cx="0" cy="104942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2026306" y="4100678"/>
              <a:ext cx="1295400" cy="400110"/>
            </a:xfrm>
            <a:prstGeom prst="rect">
              <a:avLst/>
            </a:prstGeom>
            <a:noFill/>
            <a:ln>
              <a:noFill/>
            </a:ln>
          </p:spPr>
          <p:txBody>
            <a:bodyPr wrap="square" rtlCol="0">
              <a:spAutoFit/>
            </a:bodyPr>
            <a:lstStyle/>
            <a:p>
              <a:r>
                <a:rPr lang="en-US" sz="2000" b="1" dirty="0" smtClean="0">
                  <a:latin typeface="Arial" pitchFamily="34" charset="0"/>
                  <a:cs typeface="Arial" pitchFamily="34" charset="0"/>
                </a:rPr>
                <a:t>V</a:t>
              </a:r>
              <a:r>
                <a:rPr lang="en-US" sz="2000" b="1" baseline="-25000" dirty="0" smtClean="0">
                  <a:latin typeface="Arial" pitchFamily="34" charset="0"/>
                  <a:cs typeface="Arial" pitchFamily="34" charset="0"/>
                </a:rPr>
                <a:t>BOOST</a:t>
              </a:r>
              <a:endParaRPr lang="en-US" sz="2000" b="1" dirty="0">
                <a:latin typeface="Arial" pitchFamily="34" charset="0"/>
                <a:cs typeface="Arial" pitchFamily="34" charset="0"/>
              </a:endParaRPr>
            </a:p>
          </p:txBody>
        </p:sp>
        <p:cxnSp>
          <p:nvCxnSpPr>
            <p:cNvPr id="142" name="Straight Connector 141"/>
            <p:cNvCxnSpPr/>
            <p:nvPr/>
          </p:nvCxnSpPr>
          <p:spPr>
            <a:xfrm>
              <a:off x="4419600" y="5352940"/>
              <a:ext cx="1415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228600" y="3826370"/>
              <a:ext cx="3400425" cy="2803030"/>
            </a:xfrm>
            <a:prstGeom prst="roundRect">
              <a:avLst/>
            </a:prstGeom>
            <a:noFill/>
            <a:ln w="317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Arrow Connector 109"/>
            <p:cNvCxnSpPr/>
            <p:nvPr/>
          </p:nvCxnSpPr>
          <p:spPr>
            <a:xfrm>
              <a:off x="2362200" y="5564278"/>
              <a:ext cx="828276" cy="705"/>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a:off x="2542769" y="5339134"/>
              <a:ext cx="651693" cy="2166"/>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a:off x="2672309" y="5132432"/>
              <a:ext cx="522153" cy="3499"/>
            </a:xfrm>
            <a:prstGeom prst="straightConnector1">
              <a:avLst/>
            </a:prstGeom>
            <a:ln w="381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2293567" y="5712170"/>
              <a:ext cx="132539" cy="1242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470150" y="5496410"/>
              <a:ext cx="132539" cy="1242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Isosceles Triangle 140"/>
            <p:cNvSpPr/>
            <p:nvPr/>
          </p:nvSpPr>
          <p:spPr>
            <a:xfrm rot="5400000">
              <a:off x="1454398" y="5438775"/>
              <a:ext cx="825005" cy="685800"/>
            </a:xfrm>
            <a:prstGeom prst="triangl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Rectangle 106"/>
            <p:cNvSpPr/>
            <p:nvPr/>
          </p:nvSpPr>
          <p:spPr>
            <a:xfrm>
              <a:off x="2599690" y="5275430"/>
              <a:ext cx="132539" cy="1242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752090" y="5069690"/>
              <a:ext cx="132539" cy="12423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449842" y="5572095"/>
              <a:ext cx="740908" cy="400110"/>
            </a:xfrm>
            <a:prstGeom prst="rect">
              <a:avLst/>
            </a:prstGeom>
            <a:noFill/>
            <a:ln>
              <a:noFill/>
            </a:ln>
          </p:spPr>
          <p:txBody>
            <a:bodyPr wrap="none" rtlCol="0">
              <a:spAutoFit/>
            </a:bodyPr>
            <a:lstStyle/>
            <a:p>
              <a:r>
                <a:rPr lang="en-US" sz="2000" b="1" dirty="0" smtClean="0">
                  <a:latin typeface="Arial" pitchFamily="34" charset="0"/>
                  <a:cs typeface="Arial" pitchFamily="34" charset="0"/>
                </a:rPr>
                <a:t>VGA</a:t>
              </a:r>
              <a:endParaRPr lang="en-US" sz="2000" b="1" dirty="0">
                <a:latin typeface="Arial" pitchFamily="34" charset="0"/>
                <a:cs typeface="Arial" pitchFamily="34" charset="0"/>
              </a:endParaRPr>
            </a:p>
          </p:txBody>
        </p:sp>
      </p:grpSp>
      <p:sp>
        <p:nvSpPr>
          <p:cNvPr id="21" name="TextBox 20"/>
          <p:cNvSpPr txBox="1"/>
          <p:nvPr/>
        </p:nvSpPr>
        <p:spPr>
          <a:xfrm>
            <a:off x="2057400" y="1960965"/>
            <a:ext cx="853119" cy="400110"/>
          </a:xfrm>
          <a:prstGeom prst="rect">
            <a:avLst/>
          </a:prstGeom>
          <a:noFill/>
          <a:ln>
            <a:noFill/>
          </a:ln>
        </p:spPr>
        <p:txBody>
          <a:bodyPr wrap="none" rtlCol="0">
            <a:spAutoFit/>
          </a:bodyPr>
          <a:lstStyle/>
          <a:p>
            <a:r>
              <a:rPr lang="en-US" sz="2000" b="1" dirty="0" smtClean="0">
                <a:solidFill>
                  <a:srgbClr val="0000A0"/>
                </a:solidFill>
                <a:latin typeface="Arial" pitchFamily="34" charset="0"/>
                <a:cs typeface="Arial" pitchFamily="34" charset="0"/>
              </a:rPr>
              <a:t>IMEM</a:t>
            </a:r>
            <a:endParaRPr lang="en-US" sz="2000" b="1" dirty="0">
              <a:solidFill>
                <a:srgbClr val="0000A0"/>
              </a:solidFill>
              <a:latin typeface="Arial" pitchFamily="34" charset="0"/>
              <a:cs typeface="Arial" pitchFamily="34" charset="0"/>
            </a:endParaRPr>
          </a:p>
        </p:txBody>
      </p:sp>
      <p:sp>
        <p:nvSpPr>
          <p:cNvPr id="115" name="Title 1"/>
          <p:cNvSpPr>
            <a:spLocks noGrp="1"/>
          </p:cNvSpPr>
          <p:nvPr>
            <p:ph type="title"/>
          </p:nvPr>
        </p:nvSpPr>
        <p:spPr>
          <a:xfrm>
            <a:off x="838200" y="0"/>
            <a:ext cx="8305800" cy="1143000"/>
          </a:xfrm>
        </p:spPr>
        <p:txBody>
          <a:bodyPr>
            <a:normAutofit/>
          </a:bodyPr>
          <a:lstStyle/>
          <a:p>
            <a:r>
              <a:rPr lang="en-US" sz="3800" dirty="0" smtClean="0"/>
              <a:t>Approach</a:t>
            </a:r>
            <a:endParaRPr lang="en-US" sz="3800" dirty="0"/>
          </a:p>
        </p:txBody>
      </p:sp>
      <p:sp>
        <p:nvSpPr>
          <p:cNvPr id="117" name="Rectangle 116"/>
          <p:cNvSpPr/>
          <p:nvPr/>
        </p:nvSpPr>
        <p:spPr>
          <a:xfrm>
            <a:off x="5632328" y="4116716"/>
            <a:ext cx="1823315" cy="80118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Arial" pitchFamily="34" charset="0"/>
                <a:cs typeface="Arial" pitchFamily="34" charset="0"/>
              </a:rPr>
              <a:t>MCU</a:t>
            </a:r>
            <a:endParaRPr lang="en-US" sz="2000" b="1" dirty="0">
              <a:solidFill>
                <a:schemeClr val="tx1"/>
              </a:solidFill>
              <a:latin typeface="Arial" pitchFamily="34" charset="0"/>
              <a:cs typeface="Arial" pitchFamily="34" charset="0"/>
            </a:endParaRPr>
          </a:p>
        </p:txBody>
      </p:sp>
      <p:sp>
        <p:nvSpPr>
          <p:cNvPr id="14" name="Slide Number Placeholder 13"/>
          <p:cNvSpPr>
            <a:spLocks noGrp="1"/>
          </p:cNvSpPr>
          <p:nvPr>
            <p:ph type="sldNum" sz="quarter" idx="11"/>
          </p:nvPr>
        </p:nvSpPr>
        <p:spPr/>
        <p:txBody>
          <a:bodyPr/>
          <a:lstStyle/>
          <a:p>
            <a:fld id="{173F9154-291C-425A-A36F-60764B2CA33B}" type="slidenum">
              <a:rPr lang="en-US" smtClean="0"/>
              <a:pPr/>
              <a:t>53</a:t>
            </a:fld>
            <a:endParaRPr lang="en-US" dirty="0"/>
          </a:p>
        </p:txBody>
      </p:sp>
    </p:spTree>
    <p:extLst>
      <p:ext uri="{BB962C8B-B14F-4D97-AF65-F5344CB8AC3E}">
        <p14:creationId xmlns:p14="http://schemas.microsoft.com/office/powerpoint/2010/main" val="432570859"/>
      </p:ext>
    </p:extLst>
  </p:cSld>
  <p:clrMapOvr>
    <a:masterClrMapping/>
  </p:clrMapOvr>
  <mc:AlternateContent xmlns:mc="http://schemas.openxmlformats.org/markup-compatibility/2006" xmlns:p14="http://schemas.microsoft.com/office/powerpoint/2010/main">
    <mc:Choice Requires="p14">
      <p:transition spd="slow" p14:dur="2000" advTm="60088"/>
    </mc:Choice>
    <mc:Fallback xmlns="">
      <p:transition spd="slow" advTm="60088"/>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6418"/>
          <a:stretch/>
        </p:blipFill>
        <p:spPr>
          <a:xfrm>
            <a:off x="-1" y="1526779"/>
            <a:ext cx="9148653" cy="3502421"/>
          </a:xfrm>
        </p:spPr>
      </p:pic>
      <p:sp>
        <p:nvSpPr>
          <p:cNvPr id="6" name="TextBox 5"/>
          <p:cNvSpPr txBox="1"/>
          <p:nvPr/>
        </p:nvSpPr>
        <p:spPr>
          <a:xfrm>
            <a:off x="2286000" y="997858"/>
            <a:ext cx="2597186" cy="461665"/>
          </a:xfrm>
          <a:prstGeom prst="rect">
            <a:avLst/>
          </a:prstGeom>
          <a:noFill/>
        </p:spPr>
        <p:txBody>
          <a:bodyPr wrap="none" rtlCol="0">
            <a:spAutoFit/>
          </a:bodyPr>
          <a:lstStyle/>
          <a:p>
            <a:r>
              <a:rPr lang="en-US" sz="2400" b="1" dirty="0" smtClean="0">
                <a:latin typeface="Arial" pitchFamily="34" charset="0"/>
                <a:cs typeface="Arial" pitchFamily="34" charset="0"/>
              </a:rPr>
              <a:t>Data processing</a:t>
            </a:r>
            <a:endParaRPr lang="en-US" sz="2400" b="1" dirty="0">
              <a:latin typeface="Arial" pitchFamily="34" charset="0"/>
              <a:cs typeface="Arial" pitchFamily="34" charset="0"/>
            </a:endParaRPr>
          </a:p>
        </p:txBody>
      </p:sp>
      <p:sp>
        <p:nvSpPr>
          <p:cNvPr id="7" name="TextBox 6"/>
          <p:cNvSpPr txBox="1"/>
          <p:nvPr/>
        </p:nvSpPr>
        <p:spPr>
          <a:xfrm>
            <a:off x="5562600" y="990601"/>
            <a:ext cx="2921634" cy="461665"/>
          </a:xfrm>
          <a:prstGeom prst="rect">
            <a:avLst/>
          </a:prstGeom>
          <a:noFill/>
        </p:spPr>
        <p:txBody>
          <a:bodyPr wrap="none" rtlCol="0">
            <a:spAutoFit/>
          </a:bodyPr>
          <a:lstStyle/>
          <a:p>
            <a:r>
              <a:rPr lang="en-US" sz="2400" b="1" dirty="0" smtClean="0">
                <a:latin typeface="Arial" pitchFamily="34" charset="0"/>
                <a:cs typeface="Arial" pitchFamily="34" charset="0"/>
              </a:rPr>
              <a:t>Data transmission</a:t>
            </a:r>
            <a:endParaRPr lang="en-US" sz="2400" b="1" dirty="0">
              <a:latin typeface="Arial" pitchFamily="34" charset="0"/>
              <a:cs typeface="Arial" pitchFamily="34" charset="0"/>
            </a:endParaRPr>
          </a:p>
        </p:txBody>
      </p:sp>
      <p:sp>
        <p:nvSpPr>
          <p:cNvPr id="10" name="Rectangle 3"/>
          <p:cNvSpPr txBox="1">
            <a:spLocks noChangeArrowheads="1"/>
          </p:cNvSpPr>
          <p:nvPr/>
        </p:nvSpPr>
        <p:spPr>
          <a:xfrm>
            <a:off x="819150" y="5257800"/>
            <a:ext cx="8096250" cy="1676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latin typeface="Arial" pitchFamily="34" charset="0"/>
                <a:cs typeface="Arial" pitchFamily="34" charset="0"/>
              </a:rPr>
              <a:t>Data processing: </a:t>
            </a:r>
            <a:r>
              <a:rPr lang="en-US" sz="2800" dirty="0">
                <a:latin typeface="Arial" pitchFamily="34" charset="0"/>
                <a:cs typeface="Arial" pitchFamily="34" charset="0"/>
              </a:rPr>
              <a:t>max flexibility (</a:t>
            </a:r>
            <a:r>
              <a:rPr lang="en-US" sz="2800" dirty="0" smtClean="0">
                <a:latin typeface="Arial" pitchFamily="34" charset="0"/>
                <a:cs typeface="Arial" pitchFamily="34" charset="0"/>
              </a:rPr>
              <a:t>generic path) </a:t>
            </a:r>
            <a:r>
              <a:rPr lang="en-US" sz="2800" dirty="0">
                <a:latin typeface="Arial" pitchFamily="34" charset="0"/>
                <a:cs typeface="Arial" pitchFamily="34" charset="0"/>
              </a:rPr>
              <a:t>or max efficiency </a:t>
            </a:r>
            <a:r>
              <a:rPr lang="en-US" sz="2800" dirty="0" smtClean="0">
                <a:latin typeface="Arial" pitchFamily="34" charset="0"/>
                <a:cs typeface="Arial" pitchFamily="34" charset="0"/>
              </a:rPr>
              <a:t>(</a:t>
            </a:r>
            <a:r>
              <a:rPr lang="en-US" sz="2800" dirty="0" err="1" smtClean="0">
                <a:latin typeface="Arial" pitchFamily="34" charset="0"/>
                <a:cs typeface="Arial" pitchFamily="34" charset="0"/>
              </a:rPr>
              <a:t>biosignal</a:t>
            </a:r>
            <a:r>
              <a:rPr lang="en-US" sz="2800" dirty="0" smtClean="0">
                <a:latin typeface="Arial" pitchFamily="34" charset="0"/>
                <a:cs typeface="Arial" pitchFamily="34" charset="0"/>
              </a:rPr>
              <a:t> accelerators)</a:t>
            </a:r>
          </a:p>
          <a:p>
            <a:r>
              <a:rPr lang="en-US" sz="2800" dirty="0" smtClean="0">
                <a:latin typeface="Arial" pitchFamily="34" charset="0"/>
                <a:cs typeface="Arial" pitchFamily="34" charset="0"/>
              </a:rPr>
              <a:t>Data transmission: </a:t>
            </a:r>
            <a:r>
              <a:rPr lang="en-US" sz="2800" dirty="0">
                <a:latin typeface="Arial" pitchFamily="34" charset="0"/>
                <a:cs typeface="Arial" pitchFamily="34" charset="0"/>
              </a:rPr>
              <a:t>supports modes from streaming (100% DC) to rare event detection (~0% DC</a:t>
            </a:r>
            <a:r>
              <a:rPr lang="en-US" sz="2800" dirty="0" smtClean="0">
                <a:latin typeface="Arial" pitchFamily="34" charset="0"/>
                <a:cs typeface="Arial" pitchFamily="34" charset="0"/>
              </a:rPr>
              <a:t>)</a:t>
            </a:r>
          </a:p>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3012301" y="1947446"/>
            <a:ext cx="2016899" cy="307777"/>
          </a:xfrm>
          <a:prstGeom prst="rect">
            <a:avLst/>
          </a:prstGeom>
          <a:noFill/>
        </p:spPr>
        <p:txBody>
          <a:bodyPr wrap="none" rtlCol="0">
            <a:spAutoFit/>
          </a:bodyPr>
          <a:lstStyle/>
          <a:p>
            <a:r>
              <a:rPr lang="en-US" sz="1400" b="1" dirty="0" smtClean="0">
                <a:latin typeface="Arial" pitchFamily="34" charset="0"/>
                <a:cs typeface="Arial" pitchFamily="34" charset="0"/>
              </a:rPr>
              <a:t>MCU: microcontroller</a:t>
            </a:r>
            <a:endParaRPr lang="en-US" sz="1400" b="1" dirty="0">
              <a:latin typeface="Arial" pitchFamily="34" charset="0"/>
              <a:cs typeface="Arial" pitchFamily="34" charset="0"/>
            </a:endParaRPr>
          </a:p>
        </p:txBody>
      </p:sp>
      <p:sp>
        <p:nvSpPr>
          <p:cNvPr id="11" name="Title 1"/>
          <p:cNvSpPr>
            <a:spLocks noGrp="1"/>
          </p:cNvSpPr>
          <p:nvPr>
            <p:ph type="title"/>
          </p:nvPr>
        </p:nvSpPr>
        <p:spPr>
          <a:xfrm>
            <a:off x="838200" y="0"/>
            <a:ext cx="8305800" cy="1143000"/>
          </a:xfrm>
        </p:spPr>
        <p:txBody>
          <a:bodyPr>
            <a:normAutofit/>
          </a:bodyPr>
          <a:lstStyle/>
          <a:p>
            <a:r>
              <a:rPr lang="en-US" sz="3800" dirty="0" smtClean="0"/>
              <a:t>Approach</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54</a:t>
            </a:fld>
            <a:endParaRPr lang="en-US" dirty="0"/>
          </a:p>
        </p:txBody>
      </p:sp>
    </p:spTree>
    <p:extLst>
      <p:ext uri="{BB962C8B-B14F-4D97-AF65-F5344CB8AC3E}">
        <p14:creationId xmlns:p14="http://schemas.microsoft.com/office/powerpoint/2010/main" val="3807633765"/>
      </p:ext>
    </p:extLst>
  </p:cSld>
  <p:clrMapOvr>
    <a:masterClrMapping/>
  </p:clrMapOvr>
  <mc:AlternateContent xmlns:mc="http://schemas.openxmlformats.org/markup-compatibility/2006" xmlns:p14="http://schemas.microsoft.com/office/powerpoint/2010/main">
    <mc:Choice Requires="p14">
      <p:transition spd="slow" p14:dur="2000" advTm="16688"/>
    </mc:Choice>
    <mc:Fallback xmlns="">
      <p:transition spd="slow" advTm="16688"/>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4228976" y="4724400"/>
            <a:ext cx="1181224" cy="369332"/>
          </a:xfrm>
          <a:prstGeom prst="rect">
            <a:avLst/>
          </a:prstGeom>
          <a:solidFill>
            <a:schemeClr val="bg1"/>
          </a:solidFill>
        </p:spPr>
        <p:txBody>
          <a:bodyPr wrap="square" rtlCol="0">
            <a:spAutoFit/>
          </a:bodyPr>
          <a:lstStyle/>
          <a:p>
            <a:r>
              <a:rPr lang="en-US" dirty="0" smtClean="0">
                <a:latin typeface="Arial" pitchFamily="34" charset="0"/>
                <a:cs typeface="Arial" pitchFamily="34" charset="0"/>
              </a:rPr>
              <a:t>Time (s)</a:t>
            </a:r>
            <a:endParaRPr lang="en-US" dirty="0">
              <a:latin typeface="Arial" pitchFamily="34" charset="0"/>
              <a:cs typeface="Arial" pitchFamily="34" charset="0"/>
            </a:endParaRP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12661" r="5268" b="14078"/>
          <a:stretch/>
        </p:blipFill>
        <p:spPr>
          <a:xfrm>
            <a:off x="1561976" y="880595"/>
            <a:ext cx="6667624" cy="3627765"/>
          </a:xfrm>
          <a:prstGeom prst="rect">
            <a:avLst/>
          </a:prstGeom>
        </p:spPr>
      </p:pic>
      <p:sp>
        <p:nvSpPr>
          <p:cNvPr id="12" name="TextBox 11"/>
          <p:cNvSpPr txBox="1"/>
          <p:nvPr/>
        </p:nvSpPr>
        <p:spPr>
          <a:xfrm>
            <a:off x="1453502" y="4551402"/>
            <a:ext cx="6890274" cy="276999"/>
          </a:xfrm>
          <a:prstGeom prst="rect">
            <a:avLst/>
          </a:prstGeom>
          <a:solidFill>
            <a:schemeClr val="bg1"/>
          </a:solidFill>
        </p:spPr>
        <p:txBody>
          <a:bodyPr wrap="square" rtlCol="0">
            <a:spAutoFit/>
          </a:bodyPr>
          <a:lstStyle/>
          <a:p>
            <a:r>
              <a:rPr lang="en-US" sz="1200" dirty="0" smtClean="0">
                <a:latin typeface="Arial" pitchFamily="34" charset="0"/>
                <a:cs typeface="Arial" pitchFamily="34" charset="0"/>
              </a:rPr>
              <a:t>0       1               93              95              97              99            101            103             105           107</a:t>
            </a:r>
            <a:endParaRPr lang="en-US" sz="1200" dirty="0">
              <a:latin typeface="Arial" pitchFamily="34" charset="0"/>
              <a:cs typeface="Arial" pitchFamily="34" charset="0"/>
            </a:endParaRPr>
          </a:p>
        </p:txBody>
      </p:sp>
      <p:sp>
        <p:nvSpPr>
          <p:cNvPr id="13" name="TextBox 12"/>
          <p:cNvSpPr txBox="1"/>
          <p:nvPr/>
        </p:nvSpPr>
        <p:spPr>
          <a:xfrm>
            <a:off x="1028576" y="893802"/>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1</a:t>
            </a:r>
          </a:p>
        </p:txBody>
      </p:sp>
      <p:sp>
        <p:nvSpPr>
          <p:cNvPr id="14" name="TextBox 13"/>
          <p:cNvSpPr txBox="1"/>
          <p:nvPr/>
        </p:nvSpPr>
        <p:spPr>
          <a:xfrm>
            <a:off x="2219303" y="2646402"/>
            <a:ext cx="333273" cy="276999"/>
          </a:xfrm>
          <a:prstGeom prst="rect">
            <a:avLst/>
          </a:prstGeom>
          <a:solidFill>
            <a:schemeClr val="bg1"/>
          </a:solidFill>
        </p:spPr>
        <p:txBody>
          <a:bodyPr wrap="square" rtlCol="0">
            <a:spAutoFit/>
          </a:bodyPr>
          <a:lstStyle/>
          <a:p>
            <a:pPr algn="ctr"/>
            <a:r>
              <a:rPr lang="en-US" sz="1200" b="1" dirty="0" smtClean="0">
                <a:latin typeface="Arial" pitchFamily="34" charset="0"/>
                <a:cs typeface="Arial" pitchFamily="34" charset="0"/>
              </a:rPr>
              <a:t>…</a:t>
            </a:r>
          </a:p>
        </p:txBody>
      </p:sp>
      <p:sp>
        <p:nvSpPr>
          <p:cNvPr id="18" name="Rectangle 17"/>
          <p:cNvSpPr/>
          <p:nvPr/>
        </p:nvSpPr>
        <p:spPr>
          <a:xfrm>
            <a:off x="1638176" y="3670160"/>
            <a:ext cx="5638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 name="TextBox 18"/>
          <p:cNvSpPr txBox="1"/>
          <p:nvPr/>
        </p:nvSpPr>
        <p:spPr>
          <a:xfrm>
            <a:off x="2219303" y="4168615"/>
            <a:ext cx="333273" cy="276999"/>
          </a:xfrm>
          <a:prstGeom prst="rect">
            <a:avLst/>
          </a:prstGeom>
          <a:solidFill>
            <a:schemeClr val="bg1"/>
          </a:solidFill>
        </p:spPr>
        <p:txBody>
          <a:bodyPr wrap="square" rtlCol="0">
            <a:spAutoFit/>
          </a:bodyPr>
          <a:lstStyle/>
          <a:p>
            <a:pPr algn="ctr"/>
            <a:r>
              <a:rPr lang="en-US" sz="1200" b="1" dirty="0" smtClean="0">
                <a:latin typeface="Arial" pitchFamily="34" charset="0"/>
                <a:cs typeface="Arial" pitchFamily="34" charset="0"/>
              </a:rPr>
              <a:t>…</a:t>
            </a:r>
          </a:p>
        </p:txBody>
      </p:sp>
      <p:grpSp>
        <p:nvGrpSpPr>
          <p:cNvPr id="3" name="Group 19"/>
          <p:cNvGrpSpPr/>
          <p:nvPr/>
        </p:nvGrpSpPr>
        <p:grpSpPr>
          <a:xfrm>
            <a:off x="2322757" y="4416602"/>
            <a:ext cx="126365" cy="114618"/>
            <a:chOff x="2359977" y="4084001"/>
            <a:chExt cx="126365" cy="114618"/>
          </a:xfrm>
        </p:grpSpPr>
        <p:sp>
          <p:nvSpPr>
            <p:cNvPr id="35" name="Freeform 34"/>
            <p:cNvSpPr/>
            <p:nvPr/>
          </p:nvSpPr>
          <p:spPr>
            <a:xfrm>
              <a:off x="2407919" y="4084001"/>
              <a:ext cx="78423" cy="114618"/>
            </a:xfrm>
            <a:custGeom>
              <a:avLst/>
              <a:gdLst>
                <a:gd name="connsiteX0" fmla="*/ 0 w 99060"/>
                <a:gd name="connsiteY0" fmla="*/ 144780 h 144780"/>
                <a:gd name="connsiteX1" fmla="*/ 99060 w 99060"/>
                <a:gd name="connsiteY1" fmla="*/ 0 h 144780"/>
              </a:gdLst>
              <a:ahLst/>
              <a:cxnLst>
                <a:cxn ang="0">
                  <a:pos x="connsiteX0" y="connsiteY0"/>
                </a:cxn>
                <a:cxn ang="0">
                  <a:pos x="connsiteX1" y="connsiteY1"/>
                </a:cxn>
              </a:cxnLst>
              <a:rect l="l" t="t" r="r" b="b"/>
              <a:pathLst>
                <a:path w="99060" h="144780">
                  <a:moveTo>
                    <a:pt x="0" y="144780"/>
                  </a:moveTo>
                  <a:lnTo>
                    <a:pt x="9906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2359977" y="4084001"/>
              <a:ext cx="78423" cy="114618"/>
            </a:xfrm>
            <a:custGeom>
              <a:avLst/>
              <a:gdLst>
                <a:gd name="connsiteX0" fmla="*/ 0 w 99060"/>
                <a:gd name="connsiteY0" fmla="*/ 144780 h 144780"/>
                <a:gd name="connsiteX1" fmla="*/ 99060 w 99060"/>
                <a:gd name="connsiteY1" fmla="*/ 0 h 144780"/>
              </a:gdLst>
              <a:ahLst/>
              <a:cxnLst>
                <a:cxn ang="0">
                  <a:pos x="connsiteX0" y="connsiteY0"/>
                </a:cxn>
                <a:cxn ang="0">
                  <a:pos x="connsiteX1" y="connsiteY1"/>
                </a:cxn>
              </a:cxnLst>
              <a:rect l="l" t="t" r="r" b="b"/>
              <a:pathLst>
                <a:path w="99060" h="144780">
                  <a:moveTo>
                    <a:pt x="0" y="144780"/>
                  </a:moveTo>
                  <a:lnTo>
                    <a:pt x="9906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 name="TextBox 20"/>
          <p:cNvSpPr txBox="1"/>
          <p:nvPr/>
        </p:nvSpPr>
        <p:spPr>
          <a:xfrm>
            <a:off x="2219303" y="4508360"/>
            <a:ext cx="333273" cy="276999"/>
          </a:xfrm>
          <a:prstGeom prst="rect">
            <a:avLst/>
          </a:prstGeom>
          <a:solidFill>
            <a:schemeClr val="bg1"/>
          </a:solidFill>
        </p:spPr>
        <p:txBody>
          <a:bodyPr wrap="square" rtlCol="0">
            <a:spAutoFit/>
          </a:bodyPr>
          <a:lstStyle/>
          <a:p>
            <a:pPr algn="ctr"/>
            <a:r>
              <a:rPr lang="en-US" sz="1200" b="1" dirty="0" smtClean="0">
                <a:latin typeface="Arial" pitchFamily="34" charset="0"/>
                <a:cs typeface="Arial" pitchFamily="34" charset="0"/>
              </a:rPr>
              <a:t>…</a:t>
            </a:r>
          </a:p>
        </p:txBody>
      </p:sp>
      <p:grpSp>
        <p:nvGrpSpPr>
          <p:cNvPr id="4" name="Group 21"/>
          <p:cNvGrpSpPr/>
          <p:nvPr/>
        </p:nvGrpSpPr>
        <p:grpSpPr>
          <a:xfrm>
            <a:off x="2476500" y="3304401"/>
            <a:ext cx="1775336" cy="391299"/>
            <a:chOff x="2286124" y="3261359"/>
            <a:chExt cx="1775336" cy="391299"/>
          </a:xfrm>
        </p:grpSpPr>
        <p:sp>
          <p:nvSpPr>
            <p:cNvPr id="33" name="TextBox 32"/>
            <p:cNvSpPr txBox="1"/>
            <p:nvPr/>
          </p:nvSpPr>
          <p:spPr>
            <a:xfrm>
              <a:off x="2286124" y="3283326"/>
              <a:ext cx="1524000" cy="369332"/>
            </a:xfrm>
            <a:prstGeom prst="rect">
              <a:avLst/>
            </a:prstGeom>
            <a:solidFill>
              <a:schemeClr val="bg1"/>
            </a:solidFill>
          </p:spPr>
          <p:txBody>
            <a:bodyPr wrap="square" rtlCol="0">
              <a:spAutoFit/>
            </a:bodyPr>
            <a:lstStyle/>
            <a:p>
              <a:r>
                <a:rPr lang="en-US" dirty="0" err="1" smtClean="0">
                  <a:latin typeface="Arial" pitchFamily="34" charset="0"/>
                  <a:cs typeface="Arial" pitchFamily="34" charset="0"/>
                </a:rPr>
                <a:t>AFib</a:t>
              </a:r>
              <a:r>
                <a:rPr lang="en-US" dirty="0" smtClean="0">
                  <a:latin typeface="Arial" pitchFamily="34" charset="0"/>
                  <a:cs typeface="Arial" pitchFamily="34" charset="0"/>
                </a:rPr>
                <a:t> begins</a:t>
              </a:r>
              <a:endParaRPr lang="en-US" dirty="0">
                <a:latin typeface="Arial" pitchFamily="34" charset="0"/>
                <a:cs typeface="Arial" pitchFamily="34" charset="0"/>
              </a:endParaRPr>
            </a:p>
          </p:txBody>
        </p:sp>
        <p:sp>
          <p:nvSpPr>
            <p:cNvPr id="34" name="Freeform 33"/>
            <p:cNvSpPr/>
            <p:nvPr/>
          </p:nvSpPr>
          <p:spPr>
            <a:xfrm>
              <a:off x="3634740" y="3261359"/>
              <a:ext cx="426720" cy="228600"/>
            </a:xfrm>
            <a:custGeom>
              <a:avLst/>
              <a:gdLst>
                <a:gd name="connsiteX0" fmla="*/ 0 w 426720"/>
                <a:gd name="connsiteY0" fmla="*/ 533400 h 533400"/>
                <a:gd name="connsiteX1" fmla="*/ 312420 w 426720"/>
                <a:gd name="connsiteY1" fmla="*/ 525780 h 533400"/>
                <a:gd name="connsiteX2" fmla="*/ 426720 w 426720"/>
                <a:gd name="connsiteY2" fmla="*/ 0 h 533400"/>
              </a:gdLst>
              <a:ahLst/>
              <a:cxnLst>
                <a:cxn ang="0">
                  <a:pos x="connsiteX0" y="connsiteY0"/>
                </a:cxn>
                <a:cxn ang="0">
                  <a:pos x="connsiteX1" y="connsiteY1"/>
                </a:cxn>
                <a:cxn ang="0">
                  <a:pos x="connsiteX2" y="connsiteY2"/>
                </a:cxn>
              </a:cxnLst>
              <a:rect l="l" t="t" r="r" b="b"/>
              <a:pathLst>
                <a:path w="426720" h="533400">
                  <a:moveTo>
                    <a:pt x="0" y="533400"/>
                  </a:moveTo>
                  <a:lnTo>
                    <a:pt x="312420" y="525780"/>
                  </a:lnTo>
                  <a:lnTo>
                    <a:pt x="426720" y="0"/>
                  </a:ln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itchFamily="34" charset="0"/>
                <a:cs typeface="Arial" pitchFamily="34" charset="0"/>
              </a:endParaRPr>
            </a:p>
          </p:txBody>
        </p:sp>
      </p:grpSp>
      <p:grpSp>
        <p:nvGrpSpPr>
          <p:cNvPr id="5" name="Group 22"/>
          <p:cNvGrpSpPr/>
          <p:nvPr/>
        </p:nvGrpSpPr>
        <p:grpSpPr>
          <a:xfrm>
            <a:off x="5250304" y="3581400"/>
            <a:ext cx="2255272" cy="279261"/>
            <a:chOff x="4450328" y="3363098"/>
            <a:chExt cx="2255272" cy="279261"/>
          </a:xfrm>
        </p:grpSpPr>
        <p:sp>
          <p:nvSpPr>
            <p:cNvPr id="31" name="TextBox 30"/>
            <p:cNvSpPr txBox="1"/>
            <p:nvPr/>
          </p:nvSpPr>
          <p:spPr>
            <a:xfrm>
              <a:off x="4450328" y="3363098"/>
              <a:ext cx="1950596" cy="276999"/>
            </a:xfrm>
            <a:prstGeom prst="rect">
              <a:avLst/>
            </a:prstGeom>
            <a:solidFill>
              <a:schemeClr val="bg1"/>
            </a:solidFill>
          </p:spPr>
          <p:txBody>
            <a:bodyPr wrap="square" lIns="0" tIns="0" rIns="0" bIns="0" rtlCol="0">
              <a:spAutoFit/>
            </a:bodyPr>
            <a:lstStyle/>
            <a:p>
              <a:r>
                <a:rPr lang="en-US" dirty="0" smtClean="0">
                  <a:latin typeface="Arial" pitchFamily="34" charset="0"/>
                  <a:cs typeface="Arial" pitchFamily="34" charset="0"/>
                </a:rPr>
                <a:t>Chip detects </a:t>
              </a:r>
              <a:r>
                <a:rPr lang="en-US" dirty="0" err="1" smtClean="0">
                  <a:latin typeface="Arial" pitchFamily="34" charset="0"/>
                  <a:cs typeface="Arial" pitchFamily="34" charset="0"/>
                </a:rPr>
                <a:t>AFib</a:t>
              </a:r>
              <a:endParaRPr lang="en-US" dirty="0">
                <a:latin typeface="Arial" pitchFamily="34" charset="0"/>
                <a:cs typeface="Arial" pitchFamily="34" charset="0"/>
              </a:endParaRPr>
            </a:p>
          </p:txBody>
        </p:sp>
        <p:sp>
          <p:nvSpPr>
            <p:cNvPr id="32" name="Freeform 31"/>
            <p:cNvSpPr/>
            <p:nvPr/>
          </p:nvSpPr>
          <p:spPr>
            <a:xfrm flipV="1">
              <a:off x="6301740" y="3489959"/>
              <a:ext cx="403860" cy="152400"/>
            </a:xfrm>
            <a:custGeom>
              <a:avLst/>
              <a:gdLst>
                <a:gd name="connsiteX0" fmla="*/ 0 w 426720"/>
                <a:gd name="connsiteY0" fmla="*/ 533400 h 533400"/>
                <a:gd name="connsiteX1" fmla="*/ 312420 w 426720"/>
                <a:gd name="connsiteY1" fmla="*/ 525780 h 533400"/>
                <a:gd name="connsiteX2" fmla="*/ 426720 w 426720"/>
                <a:gd name="connsiteY2" fmla="*/ 0 h 533400"/>
              </a:gdLst>
              <a:ahLst/>
              <a:cxnLst>
                <a:cxn ang="0">
                  <a:pos x="connsiteX0" y="connsiteY0"/>
                </a:cxn>
                <a:cxn ang="0">
                  <a:pos x="connsiteX1" y="connsiteY1"/>
                </a:cxn>
                <a:cxn ang="0">
                  <a:pos x="connsiteX2" y="connsiteY2"/>
                </a:cxn>
              </a:cxnLst>
              <a:rect l="l" t="t" r="r" b="b"/>
              <a:pathLst>
                <a:path w="426720" h="533400">
                  <a:moveTo>
                    <a:pt x="0" y="533400"/>
                  </a:moveTo>
                  <a:lnTo>
                    <a:pt x="312420" y="525780"/>
                  </a:lnTo>
                  <a:lnTo>
                    <a:pt x="426720" y="0"/>
                  </a:ln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itchFamily="34" charset="0"/>
                <a:cs typeface="Arial" pitchFamily="34" charset="0"/>
              </a:endParaRPr>
            </a:p>
          </p:txBody>
        </p:sp>
      </p:grpSp>
      <p:sp>
        <p:nvSpPr>
          <p:cNvPr id="24" name="TextBox 23"/>
          <p:cNvSpPr txBox="1"/>
          <p:nvPr/>
        </p:nvSpPr>
        <p:spPr>
          <a:xfrm>
            <a:off x="1028576" y="1380738"/>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0.8</a:t>
            </a:r>
          </a:p>
        </p:txBody>
      </p:sp>
      <p:sp>
        <p:nvSpPr>
          <p:cNvPr id="25" name="TextBox 24"/>
          <p:cNvSpPr txBox="1"/>
          <p:nvPr/>
        </p:nvSpPr>
        <p:spPr>
          <a:xfrm>
            <a:off x="1028576" y="1849167"/>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0.6</a:t>
            </a:r>
          </a:p>
        </p:txBody>
      </p:sp>
      <p:sp>
        <p:nvSpPr>
          <p:cNvPr id="26" name="TextBox 25"/>
          <p:cNvSpPr txBox="1"/>
          <p:nvPr/>
        </p:nvSpPr>
        <p:spPr>
          <a:xfrm>
            <a:off x="1028576" y="2313801"/>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0.4</a:t>
            </a:r>
          </a:p>
        </p:txBody>
      </p:sp>
      <p:sp>
        <p:nvSpPr>
          <p:cNvPr id="27" name="TextBox 26"/>
          <p:cNvSpPr txBox="1"/>
          <p:nvPr/>
        </p:nvSpPr>
        <p:spPr>
          <a:xfrm>
            <a:off x="1028576" y="2798802"/>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0.2</a:t>
            </a:r>
          </a:p>
        </p:txBody>
      </p:sp>
      <p:sp>
        <p:nvSpPr>
          <p:cNvPr id="28" name="TextBox 27"/>
          <p:cNvSpPr txBox="1"/>
          <p:nvPr/>
        </p:nvSpPr>
        <p:spPr>
          <a:xfrm>
            <a:off x="1028576" y="3263436"/>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a:t>
            </a:r>
          </a:p>
        </p:txBody>
      </p:sp>
      <p:sp>
        <p:nvSpPr>
          <p:cNvPr id="29" name="TextBox 28"/>
          <p:cNvSpPr txBox="1"/>
          <p:nvPr/>
        </p:nvSpPr>
        <p:spPr>
          <a:xfrm>
            <a:off x="1028576" y="3783903"/>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0.5</a:t>
            </a:r>
          </a:p>
        </p:txBody>
      </p:sp>
      <p:sp>
        <p:nvSpPr>
          <p:cNvPr id="30" name="TextBox 29"/>
          <p:cNvSpPr txBox="1"/>
          <p:nvPr/>
        </p:nvSpPr>
        <p:spPr>
          <a:xfrm>
            <a:off x="1028576" y="4211367"/>
            <a:ext cx="533400" cy="276999"/>
          </a:xfrm>
          <a:prstGeom prst="rect">
            <a:avLst/>
          </a:prstGeom>
          <a:solidFill>
            <a:schemeClr val="bg1"/>
          </a:solidFill>
        </p:spPr>
        <p:txBody>
          <a:bodyPr wrap="square" rtlCol="0">
            <a:spAutoFit/>
          </a:bodyPr>
          <a:lstStyle/>
          <a:p>
            <a:pPr algn="r"/>
            <a:r>
              <a:rPr lang="en-US" sz="1200" dirty="0" smtClean="0">
                <a:latin typeface="Arial" pitchFamily="34" charset="0"/>
                <a:cs typeface="Arial" pitchFamily="34" charset="0"/>
              </a:rPr>
              <a:t>0</a:t>
            </a:r>
          </a:p>
        </p:txBody>
      </p:sp>
      <p:sp>
        <p:nvSpPr>
          <p:cNvPr id="7" name="TextBox 6"/>
          <p:cNvSpPr txBox="1"/>
          <p:nvPr/>
        </p:nvSpPr>
        <p:spPr>
          <a:xfrm>
            <a:off x="876299" y="5200471"/>
            <a:ext cx="7810501" cy="1200329"/>
          </a:xfrm>
          <a:prstGeom prst="rect">
            <a:avLst/>
          </a:prstGeom>
          <a:noFill/>
        </p:spPr>
        <p:txBody>
          <a:bodyPr wrap="square" rtlCol="0">
            <a:spAutoFit/>
          </a:bodyPr>
          <a:lstStyle/>
          <a:p>
            <a:pPr marL="285750" indent="-285750">
              <a:buFont typeface="Arial" pitchFamily="34" charset="0"/>
              <a:buChar char="•"/>
            </a:pPr>
            <a:r>
              <a:rPr lang="en-US" sz="2400" dirty="0" smtClean="0">
                <a:latin typeface="Arial" pitchFamily="34" charset="0"/>
                <a:cs typeface="Arial" pitchFamily="34" charset="0"/>
              </a:rPr>
              <a:t>When a rare </a:t>
            </a:r>
            <a:r>
              <a:rPr lang="en-US" sz="2400" dirty="0" err="1" smtClean="0">
                <a:latin typeface="Arial" pitchFamily="34" charset="0"/>
                <a:cs typeface="Arial" pitchFamily="34" charset="0"/>
              </a:rPr>
              <a:t>AFib</a:t>
            </a:r>
            <a:r>
              <a:rPr lang="en-US" sz="2400" dirty="0" smtClean="0">
                <a:latin typeface="Arial" pitchFamily="34" charset="0"/>
                <a:cs typeface="Arial" pitchFamily="34" charset="0"/>
              </a:rPr>
              <a:t> occurs, TX is enabled to transmit the last 8 beats of ECG (in the data memory).</a:t>
            </a:r>
          </a:p>
          <a:p>
            <a:pPr marL="285750" indent="-285750">
              <a:buFont typeface="Arial" pitchFamily="34" charset="0"/>
              <a:buChar char="•"/>
            </a:pPr>
            <a:r>
              <a:rPr lang="en-US" sz="2400" dirty="0" smtClean="0">
                <a:solidFill>
                  <a:srgbClr val="FF0000"/>
                </a:solidFill>
                <a:latin typeface="Arial" pitchFamily="34" charset="0"/>
                <a:cs typeface="Arial" pitchFamily="34" charset="0"/>
              </a:rPr>
              <a:t>19 µW </a:t>
            </a:r>
            <a:r>
              <a:rPr lang="en-US" sz="2400" dirty="0">
                <a:latin typeface="Arial" pitchFamily="34" charset="0"/>
                <a:cs typeface="Arial" pitchFamily="34" charset="0"/>
              </a:rPr>
              <a:t>total chip </a:t>
            </a:r>
            <a:endParaRPr lang="en-US" sz="2400" dirty="0" smtClean="0">
              <a:latin typeface="Arial" pitchFamily="34" charset="0"/>
              <a:cs typeface="Arial" pitchFamily="34" charset="0"/>
            </a:endParaRPr>
          </a:p>
        </p:txBody>
      </p:sp>
      <p:sp>
        <p:nvSpPr>
          <p:cNvPr id="16" name="TextBox 15"/>
          <p:cNvSpPr txBox="1"/>
          <p:nvPr/>
        </p:nvSpPr>
        <p:spPr>
          <a:xfrm rot="16200000">
            <a:off x="-125717" y="1730885"/>
            <a:ext cx="2043501" cy="646331"/>
          </a:xfrm>
          <a:prstGeom prst="rect">
            <a:avLst/>
          </a:prstGeom>
          <a:solidFill>
            <a:schemeClr val="bg1"/>
          </a:solidFill>
        </p:spPr>
        <p:txBody>
          <a:bodyPr wrap="square" rtlCol="0">
            <a:spAutoFit/>
          </a:bodyPr>
          <a:lstStyle/>
          <a:p>
            <a:pPr algn="ctr"/>
            <a:r>
              <a:rPr lang="en-US" dirty="0" smtClean="0">
                <a:latin typeface="Arial" pitchFamily="34" charset="0"/>
                <a:cs typeface="Arial" pitchFamily="34" charset="0"/>
              </a:rPr>
              <a:t>Input ECG Signal (V)</a:t>
            </a:r>
            <a:endParaRPr lang="en-US" dirty="0">
              <a:latin typeface="Arial" pitchFamily="34" charset="0"/>
              <a:cs typeface="Arial" pitchFamily="34" charset="0"/>
            </a:endParaRPr>
          </a:p>
        </p:txBody>
      </p:sp>
      <p:sp>
        <p:nvSpPr>
          <p:cNvPr id="17" name="TextBox 16"/>
          <p:cNvSpPr txBox="1"/>
          <p:nvPr/>
        </p:nvSpPr>
        <p:spPr>
          <a:xfrm rot="16200000">
            <a:off x="155135" y="3493534"/>
            <a:ext cx="1481798" cy="646331"/>
          </a:xfrm>
          <a:prstGeom prst="rect">
            <a:avLst/>
          </a:prstGeom>
          <a:solidFill>
            <a:schemeClr val="bg1"/>
          </a:solidFill>
        </p:spPr>
        <p:txBody>
          <a:bodyPr wrap="square" rtlCol="0">
            <a:spAutoFit/>
          </a:bodyPr>
          <a:lstStyle/>
          <a:p>
            <a:pPr algn="ctr"/>
            <a:r>
              <a:rPr lang="en-US" dirty="0" err="1" smtClean="0">
                <a:latin typeface="Arial" pitchFamily="34" charset="0"/>
                <a:cs typeface="Arial" pitchFamily="34" charset="0"/>
              </a:rPr>
              <a:t>AFib</a:t>
            </a:r>
            <a:r>
              <a:rPr lang="en-US" dirty="0" smtClean="0">
                <a:latin typeface="Arial" pitchFamily="34" charset="0"/>
                <a:cs typeface="Arial" pitchFamily="34" charset="0"/>
              </a:rPr>
              <a:t> Detect (V)</a:t>
            </a:r>
            <a:endParaRPr lang="en-US" dirty="0">
              <a:latin typeface="Arial" pitchFamily="34" charset="0"/>
              <a:cs typeface="Arial" pitchFamily="34" charset="0"/>
            </a:endParaRPr>
          </a:p>
        </p:txBody>
      </p:sp>
      <p:sp>
        <p:nvSpPr>
          <p:cNvPr id="37" name="Title 1"/>
          <p:cNvSpPr>
            <a:spLocks noGrp="1"/>
          </p:cNvSpPr>
          <p:nvPr>
            <p:ph type="title"/>
          </p:nvPr>
        </p:nvSpPr>
        <p:spPr>
          <a:xfrm>
            <a:off x="838200" y="0"/>
            <a:ext cx="8305800" cy="1143000"/>
          </a:xfrm>
        </p:spPr>
        <p:txBody>
          <a:bodyPr>
            <a:normAutofit/>
          </a:bodyPr>
          <a:lstStyle/>
          <a:p>
            <a:r>
              <a:rPr lang="en-US" sz="3800" dirty="0" smtClean="0"/>
              <a:t>Results</a:t>
            </a:r>
            <a:endParaRPr lang="en-US" sz="3800" dirty="0"/>
          </a:p>
        </p:txBody>
      </p:sp>
      <p:sp>
        <p:nvSpPr>
          <p:cNvPr id="6" name="Slide Number Placeholder 5"/>
          <p:cNvSpPr>
            <a:spLocks noGrp="1"/>
          </p:cNvSpPr>
          <p:nvPr>
            <p:ph type="sldNum" sz="quarter" idx="11"/>
          </p:nvPr>
        </p:nvSpPr>
        <p:spPr/>
        <p:txBody>
          <a:bodyPr/>
          <a:lstStyle/>
          <a:p>
            <a:fld id="{173F9154-291C-425A-A36F-60764B2CA33B}" type="slidenum">
              <a:rPr lang="en-US" smtClean="0"/>
              <a:pPr/>
              <a:t>55</a:t>
            </a:fld>
            <a:endParaRPr lang="en-US" dirty="0"/>
          </a:p>
        </p:txBody>
      </p:sp>
    </p:spTree>
    <p:extLst>
      <p:ext uri="{BB962C8B-B14F-4D97-AF65-F5344CB8AC3E}">
        <p14:creationId xmlns:p14="http://schemas.microsoft.com/office/powerpoint/2010/main" val="1514707912"/>
      </p:ext>
    </p:extLst>
  </p:cSld>
  <p:clrMapOvr>
    <a:masterClrMapping/>
  </p:clrMapOvr>
  <mc:AlternateContent xmlns:mc="http://schemas.openxmlformats.org/markup-compatibility/2006" xmlns:p14="http://schemas.microsoft.com/office/powerpoint/2010/main">
    <mc:Choice Requires="p14">
      <p:transition spd="slow" p14:dur="2000" advTm="1202"/>
    </mc:Choice>
    <mc:Fallback xmlns="">
      <p:transition spd="slow" advTm="1202"/>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2873" y="762000"/>
            <a:ext cx="7598125" cy="4040088"/>
          </a:xfrm>
          <a:prstGeom prst="rect">
            <a:avLst/>
          </a:prstGeom>
        </p:spPr>
      </p:pic>
      <p:sp>
        <p:nvSpPr>
          <p:cNvPr id="6" name="TextBox 5"/>
          <p:cNvSpPr txBox="1"/>
          <p:nvPr/>
        </p:nvSpPr>
        <p:spPr>
          <a:xfrm>
            <a:off x="25685" y="1573567"/>
            <a:ext cx="979756" cy="646331"/>
          </a:xfrm>
          <a:prstGeom prst="rect">
            <a:avLst/>
          </a:prstGeom>
          <a:noFill/>
        </p:spPr>
        <p:txBody>
          <a:bodyPr wrap="none" rtlCol="0">
            <a:spAutoFit/>
          </a:bodyPr>
          <a:lstStyle/>
          <a:p>
            <a:pPr algn="ctr"/>
            <a:r>
              <a:rPr lang="en-US" dirty="0" smtClean="0">
                <a:latin typeface="Arial" pitchFamily="34" charset="0"/>
                <a:cs typeface="Arial" pitchFamily="34" charset="0"/>
              </a:rPr>
              <a:t>ADC IN</a:t>
            </a:r>
          </a:p>
          <a:p>
            <a:pPr algn="ctr"/>
            <a:r>
              <a:rPr lang="en-US" dirty="0" smtClean="0">
                <a:latin typeface="Arial" pitchFamily="34" charset="0"/>
                <a:cs typeface="Arial" pitchFamily="34" charset="0"/>
              </a:rPr>
              <a:t>(V)</a:t>
            </a:r>
            <a:endParaRPr lang="en-US" dirty="0">
              <a:latin typeface="Arial" pitchFamily="34" charset="0"/>
              <a:cs typeface="Arial" pitchFamily="34" charset="0"/>
            </a:endParaRPr>
          </a:p>
        </p:txBody>
      </p:sp>
      <p:sp>
        <p:nvSpPr>
          <p:cNvPr id="7" name="TextBox 6"/>
          <p:cNvSpPr txBox="1"/>
          <p:nvPr/>
        </p:nvSpPr>
        <p:spPr>
          <a:xfrm>
            <a:off x="0" y="2774571"/>
            <a:ext cx="864339" cy="369332"/>
          </a:xfrm>
          <a:prstGeom prst="rect">
            <a:avLst/>
          </a:prstGeom>
          <a:noFill/>
        </p:spPr>
        <p:txBody>
          <a:bodyPr wrap="none" rtlCol="0">
            <a:spAutoFit/>
          </a:bodyPr>
          <a:lstStyle/>
          <a:p>
            <a:r>
              <a:rPr lang="en-US" dirty="0" smtClean="0">
                <a:latin typeface="Arial" pitchFamily="34" charset="0"/>
                <a:cs typeface="Arial" pitchFamily="34" charset="0"/>
              </a:rPr>
              <a:t>TX EN</a:t>
            </a:r>
            <a:endParaRPr lang="en-US" dirty="0">
              <a:latin typeface="Arial" pitchFamily="34" charset="0"/>
              <a:cs typeface="Arial" pitchFamily="34" charset="0"/>
            </a:endParaRPr>
          </a:p>
        </p:txBody>
      </p:sp>
      <p:sp>
        <p:nvSpPr>
          <p:cNvPr id="8" name="TextBox 7"/>
          <p:cNvSpPr txBox="1"/>
          <p:nvPr/>
        </p:nvSpPr>
        <p:spPr>
          <a:xfrm>
            <a:off x="76200" y="3581400"/>
            <a:ext cx="791627" cy="646331"/>
          </a:xfrm>
          <a:prstGeom prst="rect">
            <a:avLst/>
          </a:prstGeom>
          <a:noFill/>
        </p:spPr>
        <p:txBody>
          <a:bodyPr wrap="square" rtlCol="0">
            <a:spAutoFit/>
          </a:bodyPr>
          <a:lstStyle/>
          <a:p>
            <a:pPr algn="ctr"/>
            <a:r>
              <a:rPr lang="en-US" dirty="0" smtClean="0">
                <a:latin typeface="Arial" pitchFamily="34" charset="0"/>
                <a:cs typeface="Arial" pitchFamily="34" charset="0"/>
              </a:rPr>
              <a:t>TX DATA</a:t>
            </a:r>
            <a:endParaRPr lang="en-US" dirty="0">
              <a:latin typeface="Arial" pitchFamily="34" charset="0"/>
              <a:cs typeface="Arial" pitchFamily="34" charset="0"/>
            </a:endParaRPr>
          </a:p>
        </p:txBody>
      </p:sp>
      <p:sp>
        <p:nvSpPr>
          <p:cNvPr id="10" name="TextBox 9"/>
          <p:cNvSpPr txBox="1"/>
          <p:nvPr/>
        </p:nvSpPr>
        <p:spPr>
          <a:xfrm>
            <a:off x="4215171" y="4648200"/>
            <a:ext cx="1022459" cy="369332"/>
          </a:xfrm>
          <a:prstGeom prst="rect">
            <a:avLst/>
          </a:prstGeom>
          <a:noFill/>
        </p:spPr>
        <p:txBody>
          <a:bodyPr wrap="none" rtlCol="0">
            <a:spAutoFit/>
          </a:bodyPr>
          <a:lstStyle/>
          <a:p>
            <a:r>
              <a:rPr lang="en-US" dirty="0" smtClean="0">
                <a:latin typeface="Arial" pitchFamily="34" charset="0"/>
                <a:cs typeface="Arial" pitchFamily="34" charset="0"/>
              </a:rPr>
              <a:t>Time (s)</a:t>
            </a:r>
            <a:endParaRPr lang="en-US" dirty="0">
              <a:latin typeface="Arial" pitchFamily="34" charset="0"/>
              <a:cs typeface="Arial" pitchFamily="34" charset="0"/>
            </a:endParaRPr>
          </a:p>
        </p:txBody>
      </p:sp>
      <p:sp>
        <p:nvSpPr>
          <p:cNvPr id="11" name="TextBox 10"/>
          <p:cNvSpPr txBox="1"/>
          <p:nvPr/>
        </p:nvSpPr>
        <p:spPr>
          <a:xfrm>
            <a:off x="819150" y="4961573"/>
            <a:ext cx="7832037" cy="2215991"/>
          </a:xfrm>
          <a:prstGeom prst="rect">
            <a:avLst/>
          </a:prstGeom>
          <a:noFill/>
        </p:spPr>
        <p:txBody>
          <a:bodyPr wrap="square" rtlCol="0">
            <a:spAutoFit/>
          </a:bodyPr>
          <a:lstStyle/>
          <a:p>
            <a:pPr marL="285750" indent="-285750">
              <a:buFont typeface="Arial" pitchFamily="34" charset="0"/>
              <a:buChar char="•"/>
            </a:pPr>
            <a:r>
              <a:rPr lang="en-US" sz="2400" dirty="0" smtClean="0">
                <a:latin typeface="Arial" pitchFamily="34" charset="0"/>
                <a:cs typeface="Arial" pitchFamily="34" charset="0"/>
              </a:rPr>
              <a:t>Every 5s, V</a:t>
            </a:r>
            <a:r>
              <a:rPr lang="en-US" sz="2400" baseline="-25000" dirty="0" smtClean="0">
                <a:latin typeface="Arial" pitchFamily="34" charset="0"/>
                <a:cs typeface="Arial" pitchFamily="34" charset="0"/>
              </a:rPr>
              <a:t>BOOST</a:t>
            </a:r>
            <a:r>
              <a:rPr lang="en-US" sz="2400" dirty="0" smtClean="0">
                <a:latin typeface="Arial" pitchFamily="34" charset="0"/>
                <a:cs typeface="Arial" pitchFamily="34" charset="0"/>
              </a:rPr>
              <a:t> is sampled to check for sufficient energy</a:t>
            </a:r>
          </a:p>
          <a:p>
            <a:pPr marL="285750" indent="-285750">
              <a:buFont typeface="Arial" pitchFamily="34" charset="0"/>
              <a:buChar char="•"/>
            </a:pPr>
            <a:r>
              <a:rPr lang="en-US" sz="2400" dirty="0" smtClean="0">
                <a:latin typeface="Arial" pitchFamily="34" charset="0"/>
                <a:cs typeface="Arial" pitchFamily="34" charset="0"/>
              </a:rPr>
              <a:t>DPM enables RF crystal oscillator (20ms) and TX (650µs)</a:t>
            </a:r>
          </a:p>
          <a:p>
            <a:pPr marL="285750" indent="-285750">
              <a:buFont typeface="Arial" pitchFamily="34" charset="0"/>
              <a:buChar char="•"/>
            </a:pPr>
            <a:r>
              <a:rPr lang="en-US" sz="2400" dirty="0" smtClean="0">
                <a:solidFill>
                  <a:srgbClr val="FF0000"/>
                </a:solidFill>
                <a:latin typeface="Arial" pitchFamily="34" charset="0"/>
                <a:cs typeface="Arial" pitchFamily="34" charset="0"/>
              </a:rPr>
              <a:t>19 µW </a:t>
            </a:r>
            <a:r>
              <a:rPr lang="en-US" sz="2400" dirty="0" smtClean="0">
                <a:latin typeface="Arial" pitchFamily="34" charset="0"/>
                <a:cs typeface="Arial" pitchFamily="34" charset="0"/>
              </a:rPr>
              <a:t>total chip </a:t>
            </a:r>
          </a:p>
          <a:p>
            <a:endParaRPr lang="en-US" dirty="0"/>
          </a:p>
        </p:txBody>
      </p:sp>
      <p:sp>
        <p:nvSpPr>
          <p:cNvPr id="12" name="Title 1"/>
          <p:cNvSpPr>
            <a:spLocks noGrp="1"/>
          </p:cNvSpPr>
          <p:nvPr>
            <p:ph type="title"/>
          </p:nvPr>
        </p:nvSpPr>
        <p:spPr>
          <a:xfrm>
            <a:off x="819150" y="0"/>
            <a:ext cx="8324850" cy="1143000"/>
          </a:xfrm>
        </p:spPr>
        <p:txBody>
          <a:bodyPr>
            <a:normAutofit/>
          </a:bodyPr>
          <a:lstStyle/>
          <a:p>
            <a:r>
              <a:rPr lang="en-US" sz="3800" dirty="0" smtClean="0"/>
              <a:t>Results</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56</a:t>
            </a:fld>
            <a:endParaRPr lang="en-US" dirty="0"/>
          </a:p>
        </p:txBody>
      </p:sp>
    </p:spTree>
    <p:extLst>
      <p:ext uri="{BB962C8B-B14F-4D97-AF65-F5344CB8AC3E}">
        <p14:creationId xmlns:p14="http://schemas.microsoft.com/office/powerpoint/2010/main" val="3015280208"/>
      </p:ext>
    </p:extLst>
  </p:cSld>
  <p:clrMapOvr>
    <a:masterClrMapping/>
  </p:clrMapOvr>
  <mc:AlternateContent xmlns:mc="http://schemas.openxmlformats.org/markup-compatibility/2006" xmlns:p14="http://schemas.microsoft.com/office/powerpoint/2010/main">
    <mc:Choice Requires="p14">
      <p:transition spd="slow" p14:dur="2000" advTm="1366"/>
    </mc:Choice>
    <mc:Fallback xmlns="">
      <p:transition spd="slow" advTm="1366"/>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183" descr="Fig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 y="685800"/>
            <a:ext cx="8793480" cy="4610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Grp="1" noChangeArrowheads="1"/>
          </p:cNvSpPr>
          <p:nvPr>
            <p:ph type="body" sz="half" idx="4294967295"/>
          </p:nvPr>
        </p:nvSpPr>
        <p:spPr>
          <a:xfrm>
            <a:off x="857250" y="5715000"/>
            <a:ext cx="8286750" cy="1143000"/>
          </a:xfrm>
        </p:spPr>
        <p:txBody>
          <a:bodyPr>
            <a:normAutofit lnSpcReduction="10000"/>
          </a:bodyPr>
          <a:lstStyle/>
          <a:p>
            <a:r>
              <a:rPr lang="en-US" sz="2400" dirty="0" smtClean="0">
                <a:latin typeface="+mj-lt"/>
                <a:cs typeface="Arial" pitchFamily="34" charset="0"/>
              </a:rPr>
              <a:t>Standard cell library essential to synthesis, but scaling industry standard cells aren’t sufficient for sub-</a:t>
            </a:r>
            <a:r>
              <a:rPr lang="en-US" sz="2400" dirty="0" err="1" smtClean="0">
                <a:latin typeface="+mj-lt"/>
                <a:cs typeface="Arial" pitchFamily="34" charset="0"/>
              </a:rPr>
              <a:t>Vt</a:t>
            </a:r>
            <a:r>
              <a:rPr lang="en-US" sz="2400" dirty="0" smtClean="0">
                <a:latin typeface="+mj-lt"/>
                <a:cs typeface="Arial" pitchFamily="34" charset="0"/>
              </a:rPr>
              <a:t>—fail SNM with variation</a:t>
            </a:r>
            <a:endParaRPr lang="en-US" sz="2800" dirty="0" smtClean="0">
              <a:latin typeface="Arial" charset="0"/>
              <a:cs typeface="Arial" charset="0"/>
            </a:endParaRPr>
          </a:p>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57</a:t>
            </a:fld>
            <a:endParaRPr lang="en-US" dirty="0"/>
          </a:p>
        </p:txBody>
      </p:sp>
    </p:spTree>
    <p:extLst>
      <p:ext uri="{BB962C8B-B14F-4D97-AF65-F5344CB8AC3E}">
        <p14:creationId xmlns:p14="http://schemas.microsoft.com/office/powerpoint/2010/main" val="3790503249"/>
      </p:ext>
    </p:extLst>
  </p:cSld>
  <p:clrMapOvr>
    <a:masterClrMapping/>
  </p:clrMapOvr>
  <p:transition advTm="44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Fig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38199"/>
            <a:ext cx="8763000" cy="4594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Grp="1" noChangeArrowheads="1"/>
          </p:cNvSpPr>
          <p:nvPr>
            <p:ph type="body" sz="half" idx="4294967295"/>
          </p:nvPr>
        </p:nvSpPr>
        <p:spPr>
          <a:xfrm>
            <a:off x="857250" y="5181600"/>
            <a:ext cx="8286750" cy="1676400"/>
          </a:xfrm>
        </p:spPr>
        <p:txBody>
          <a:bodyPr>
            <a:normAutofit lnSpcReduction="10000"/>
          </a:bodyPr>
          <a:lstStyle/>
          <a:p>
            <a:r>
              <a:rPr lang="en-US" sz="2400" dirty="0" smtClean="0">
                <a:latin typeface="+mj-lt"/>
                <a:cs typeface="Arial" pitchFamily="34" charset="0"/>
              </a:rPr>
              <a:t>Make the cells bigger?</a:t>
            </a:r>
          </a:p>
          <a:p>
            <a:r>
              <a:rPr lang="en-US" sz="2400" dirty="0" smtClean="0">
                <a:latin typeface="+mj-lt"/>
                <a:cs typeface="Arial" pitchFamily="34" charset="0"/>
              </a:rPr>
              <a:t>Won’t work, greater active energy, not an insurance to robustness</a:t>
            </a:r>
          </a:p>
          <a:p>
            <a:r>
              <a:rPr lang="en-US" sz="2400" dirty="0" smtClean="0">
                <a:latin typeface="+mj-lt"/>
                <a:cs typeface="Arial" pitchFamily="34" charset="0"/>
              </a:rPr>
              <a:t>Even if it did work, area </a:t>
            </a:r>
            <a:r>
              <a:rPr lang="en-US" sz="2400" i="1" dirty="0" smtClean="0">
                <a:latin typeface="+mj-lt"/>
                <a:cs typeface="Arial" pitchFamily="34" charset="0"/>
              </a:rPr>
              <a:t>at least</a:t>
            </a:r>
            <a:r>
              <a:rPr lang="en-US" sz="2400" dirty="0" smtClean="0">
                <a:latin typeface="+mj-lt"/>
                <a:cs typeface="Arial" pitchFamily="34" charset="0"/>
              </a:rPr>
              <a:t> quadruples</a:t>
            </a:r>
          </a:p>
          <a:p>
            <a:pPr>
              <a:buFont typeface="Wingdings" pitchFamily="2" charset="2"/>
              <a:buChar char="§"/>
            </a:pPr>
            <a:endParaRPr lang="en-US" sz="2800" dirty="0" smtClean="0">
              <a:latin typeface="Arial" charset="0"/>
              <a:cs typeface="Arial" charset="0"/>
            </a:endParaRPr>
          </a:p>
          <a:p>
            <a:pPr>
              <a:buFont typeface="Wingdings" pitchFamily="2" charset="2"/>
              <a:buChar char="§"/>
            </a:pPr>
            <a:endParaRPr lang="en-US" sz="2400" dirty="0" smtClean="0">
              <a:latin typeface="Arial" charset="0"/>
              <a:cs typeface="Arial" charset="0"/>
            </a:endParaRPr>
          </a:p>
        </p:txBody>
      </p:sp>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58</a:t>
            </a:fld>
            <a:endParaRPr lang="en-US" dirty="0"/>
          </a:p>
        </p:txBody>
      </p:sp>
    </p:spTree>
    <p:extLst>
      <p:ext uri="{BB962C8B-B14F-4D97-AF65-F5344CB8AC3E}">
        <p14:creationId xmlns:p14="http://schemas.microsoft.com/office/powerpoint/2010/main" val="1571386466"/>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4808"/>
            <a:ext cx="9144000" cy="6473192"/>
          </a:xfrm>
          <a:prstGeom prst="rect">
            <a:avLst/>
          </a:prstGeom>
        </p:spPr>
      </p:pic>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cxnSp>
        <p:nvCxnSpPr>
          <p:cNvPr id="8" name="Straight Arrow Connector 7"/>
          <p:cNvCxnSpPr/>
          <p:nvPr/>
        </p:nvCxnSpPr>
        <p:spPr>
          <a:xfrm flipV="1">
            <a:off x="5029200" y="3886200"/>
            <a:ext cx="381000" cy="16764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486400" y="3276600"/>
            <a:ext cx="2362200" cy="830997"/>
          </a:xfrm>
          <a:prstGeom prst="rect">
            <a:avLst/>
          </a:prstGeom>
          <a:noFill/>
        </p:spPr>
        <p:txBody>
          <a:bodyPr wrap="square" rtlCol="0">
            <a:spAutoFit/>
          </a:bodyPr>
          <a:lstStyle/>
          <a:p>
            <a:r>
              <a:rPr lang="en-US" sz="2400" dirty="0" smtClean="0"/>
              <a:t>Increased SNM @ FS corner</a:t>
            </a:r>
            <a:endParaRPr lang="en-US" sz="2400" dirty="0"/>
          </a:p>
        </p:txBody>
      </p:sp>
      <p:sp>
        <p:nvSpPr>
          <p:cNvPr id="11" name="TextBox 10"/>
          <p:cNvSpPr txBox="1"/>
          <p:nvPr/>
        </p:nvSpPr>
        <p:spPr>
          <a:xfrm>
            <a:off x="1371600" y="5181600"/>
            <a:ext cx="2590800" cy="461665"/>
          </a:xfrm>
          <a:prstGeom prst="rect">
            <a:avLst/>
          </a:prstGeom>
          <a:noFill/>
        </p:spPr>
        <p:txBody>
          <a:bodyPr wrap="square" rtlCol="0">
            <a:spAutoFit/>
          </a:bodyPr>
          <a:lstStyle/>
          <a:p>
            <a:r>
              <a:rPr lang="en-US" sz="2400" dirty="0" smtClean="0"/>
              <a:t>Static CMOS NOR2</a:t>
            </a:r>
            <a:endParaRPr lang="en-US" sz="2400" dirty="0"/>
          </a:p>
        </p:txBody>
      </p:sp>
      <p:sp>
        <p:nvSpPr>
          <p:cNvPr id="12" name="TextBox 11"/>
          <p:cNvSpPr txBox="1"/>
          <p:nvPr/>
        </p:nvSpPr>
        <p:spPr>
          <a:xfrm>
            <a:off x="1612900" y="3390571"/>
            <a:ext cx="2971800" cy="461665"/>
          </a:xfrm>
          <a:prstGeom prst="rect">
            <a:avLst/>
          </a:prstGeom>
          <a:noFill/>
        </p:spPr>
        <p:txBody>
          <a:bodyPr wrap="square" rtlCol="0">
            <a:spAutoFit/>
          </a:bodyPr>
          <a:lstStyle/>
          <a:p>
            <a:r>
              <a:rPr lang="en-US" sz="2400" dirty="0" smtClean="0"/>
              <a:t>TX-Gate NOR2</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59</a:t>
            </a:fld>
            <a:endParaRPr lang="en-US" dirty="0"/>
          </a:p>
        </p:txBody>
      </p:sp>
    </p:spTree>
    <p:extLst>
      <p:ext uri="{BB962C8B-B14F-4D97-AF65-F5344CB8AC3E}">
        <p14:creationId xmlns:p14="http://schemas.microsoft.com/office/powerpoint/2010/main" val="70816798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333900"/>
            <a:ext cx="9221973" cy="4838300"/>
          </a:xfrm>
        </p:spPr>
      </p:pic>
      <p:sp>
        <p:nvSpPr>
          <p:cNvPr id="2" name="Title 1"/>
          <p:cNvSpPr>
            <a:spLocks noGrp="1"/>
          </p:cNvSpPr>
          <p:nvPr>
            <p:ph type="title"/>
          </p:nvPr>
        </p:nvSpPr>
        <p:spPr>
          <a:xfrm>
            <a:off x="852054" y="0"/>
            <a:ext cx="8291945" cy="1143000"/>
          </a:xfrm>
        </p:spPr>
        <p:txBody>
          <a:bodyPr>
            <a:normAutofit/>
          </a:bodyPr>
          <a:lstStyle/>
          <a:p>
            <a:r>
              <a:rPr lang="en-US" sz="3800" dirty="0" smtClean="0"/>
              <a:t>Key Challenges: Sensitivity to Variability</a:t>
            </a:r>
            <a:endParaRPr lang="en-US" sz="3800" dirty="0"/>
          </a:p>
        </p:txBody>
      </p:sp>
      <p:sp>
        <p:nvSpPr>
          <p:cNvPr id="4" name="TextBox 3"/>
          <p:cNvSpPr txBox="1"/>
          <p:nvPr/>
        </p:nvSpPr>
        <p:spPr>
          <a:xfrm>
            <a:off x="1629104" y="990600"/>
            <a:ext cx="6342121" cy="461665"/>
          </a:xfrm>
          <a:prstGeom prst="rect">
            <a:avLst/>
          </a:prstGeom>
          <a:noFill/>
        </p:spPr>
        <p:txBody>
          <a:bodyPr wrap="none" rtlCol="0">
            <a:spAutoFit/>
          </a:bodyPr>
          <a:lstStyle/>
          <a:p>
            <a:pPr algn="ctr"/>
            <a:r>
              <a:rPr lang="en-US" sz="2400" dirty="0" smtClean="0"/>
              <a:t>Local Variation of Delay for 4 Stage Inverter Chain</a:t>
            </a:r>
            <a:endParaRPr lang="en-US" sz="2400" dirty="0"/>
          </a:p>
        </p:txBody>
      </p:sp>
      <p:sp>
        <p:nvSpPr>
          <p:cNvPr id="5" name="TextBox 4"/>
          <p:cNvSpPr txBox="1"/>
          <p:nvPr/>
        </p:nvSpPr>
        <p:spPr>
          <a:xfrm>
            <a:off x="831272" y="5943600"/>
            <a:ext cx="8312727" cy="830997"/>
          </a:xfrm>
          <a:prstGeom prst="rect">
            <a:avLst/>
          </a:prstGeom>
          <a:noFill/>
        </p:spPr>
        <p:txBody>
          <a:bodyPr wrap="square" rtlCol="0">
            <a:spAutoFit/>
          </a:bodyPr>
          <a:lstStyle/>
          <a:p>
            <a:r>
              <a:rPr lang="en-US" sz="2400" dirty="0" smtClean="0"/>
              <a:t>Exponential dependence on </a:t>
            </a:r>
            <a:r>
              <a:rPr lang="en-US" sz="2400" dirty="0" err="1" smtClean="0"/>
              <a:t>V</a:t>
            </a:r>
            <a:r>
              <a:rPr lang="en-US" sz="2400" baseline="-25000" dirty="0" err="1" smtClean="0"/>
              <a:t>th</a:t>
            </a:r>
            <a:r>
              <a:rPr lang="en-US" sz="2400" dirty="0" smtClean="0"/>
              <a:t> increases uncertainty in timing closure metrics. This decreases chip yield.</a:t>
            </a:r>
            <a:endParaRPr lang="en-US" sz="2400" dirty="0"/>
          </a:p>
        </p:txBody>
      </p:sp>
      <p:sp>
        <p:nvSpPr>
          <p:cNvPr id="9" name="Rectangle 8"/>
          <p:cNvSpPr/>
          <p:nvPr/>
        </p:nvSpPr>
        <p:spPr>
          <a:xfrm>
            <a:off x="3695700" y="1651000"/>
            <a:ext cx="5448300" cy="67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86175" y="1657350"/>
            <a:ext cx="5457825" cy="676275"/>
          </a:xfrm>
          <a:prstGeom prst="rect">
            <a:avLst/>
          </a:prstGeom>
          <a:noFill/>
        </p:spPr>
      </p:pic>
      <p:sp>
        <p:nvSpPr>
          <p:cNvPr id="3" name="Slide Number Placeholder 2"/>
          <p:cNvSpPr>
            <a:spLocks noGrp="1"/>
          </p:cNvSpPr>
          <p:nvPr>
            <p:ph type="sldNum" sz="quarter" idx="11"/>
          </p:nvPr>
        </p:nvSpPr>
        <p:spPr/>
        <p:txBody>
          <a:bodyPr/>
          <a:lstStyle/>
          <a:p>
            <a:fld id="{173F9154-291C-425A-A36F-60764B2CA33B}" type="slidenum">
              <a:rPr lang="en-US" smtClean="0"/>
              <a:pPr/>
              <a:t>6</a:t>
            </a:fld>
            <a:endParaRPr lang="en-US" dirty="0"/>
          </a:p>
        </p:txBody>
      </p:sp>
    </p:spTree>
    <p:extLst>
      <p:ext uri="{BB962C8B-B14F-4D97-AF65-F5344CB8AC3E}">
        <p14:creationId xmlns:p14="http://schemas.microsoft.com/office/powerpoint/2010/main" val="2953586304"/>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54489"/>
            <a:ext cx="9144000" cy="6503511"/>
          </a:xfrm>
          <a:prstGeom prst="rect">
            <a:avLst/>
          </a:prstGeom>
        </p:spPr>
      </p:pic>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cxnSp>
        <p:nvCxnSpPr>
          <p:cNvPr id="8" name="Straight Arrow Connector 7"/>
          <p:cNvCxnSpPr/>
          <p:nvPr/>
        </p:nvCxnSpPr>
        <p:spPr>
          <a:xfrm flipV="1">
            <a:off x="5295900" y="3313330"/>
            <a:ext cx="381000" cy="16764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91200" y="2482333"/>
            <a:ext cx="2362200" cy="830997"/>
          </a:xfrm>
          <a:prstGeom prst="rect">
            <a:avLst/>
          </a:prstGeom>
          <a:noFill/>
        </p:spPr>
        <p:txBody>
          <a:bodyPr wrap="square" rtlCol="0">
            <a:spAutoFit/>
          </a:bodyPr>
          <a:lstStyle/>
          <a:p>
            <a:r>
              <a:rPr lang="en-US" sz="2400" dirty="0" smtClean="0"/>
              <a:t>Increased SNM @ SS corner</a:t>
            </a:r>
            <a:endParaRPr lang="en-US" sz="2400" dirty="0"/>
          </a:p>
        </p:txBody>
      </p:sp>
      <p:sp>
        <p:nvSpPr>
          <p:cNvPr id="11" name="TextBox 10"/>
          <p:cNvSpPr txBox="1"/>
          <p:nvPr/>
        </p:nvSpPr>
        <p:spPr>
          <a:xfrm>
            <a:off x="1371600" y="4493567"/>
            <a:ext cx="2590800" cy="461665"/>
          </a:xfrm>
          <a:prstGeom prst="rect">
            <a:avLst/>
          </a:prstGeom>
          <a:noFill/>
        </p:spPr>
        <p:txBody>
          <a:bodyPr wrap="square" rtlCol="0">
            <a:spAutoFit/>
          </a:bodyPr>
          <a:lstStyle/>
          <a:p>
            <a:r>
              <a:rPr lang="en-US" sz="2400" dirty="0" smtClean="0"/>
              <a:t>Static CMOS NOR2</a:t>
            </a:r>
            <a:endParaRPr lang="en-US" sz="2400" dirty="0"/>
          </a:p>
        </p:txBody>
      </p:sp>
      <p:sp>
        <p:nvSpPr>
          <p:cNvPr id="12" name="TextBox 11"/>
          <p:cNvSpPr txBox="1"/>
          <p:nvPr/>
        </p:nvSpPr>
        <p:spPr>
          <a:xfrm>
            <a:off x="2057400" y="2667000"/>
            <a:ext cx="2971800" cy="461665"/>
          </a:xfrm>
          <a:prstGeom prst="rect">
            <a:avLst/>
          </a:prstGeom>
          <a:noFill/>
        </p:spPr>
        <p:txBody>
          <a:bodyPr wrap="square" rtlCol="0">
            <a:spAutoFit/>
          </a:bodyPr>
          <a:lstStyle/>
          <a:p>
            <a:r>
              <a:rPr lang="en-US" sz="2400" dirty="0" smtClean="0"/>
              <a:t>TX-Gate NOR2</a:t>
            </a:r>
            <a:endParaRPr lang="en-US" sz="2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60</a:t>
            </a:fld>
            <a:endParaRPr lang="en-US" dirty="0"/>
          </a:p>
        </p:txBody>
      </p:sp>
    </p:spTree>
    <p:extLst>
      <p:ext uri="{BB962C8B-B14F-4D97-AF65-F5344CB8AC3E}">
        <p14:creationId xmlns:p14="http://schemas.microsoft.com/office/powerpoint/2010/main" val="1633054300"/>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28825"/>
            <a:ext cx="9144000" cy="6329175"/>
          </a:xfrm>
          <a:prstGeom prst="rect">
            <a:avLst/>
          </a:prstGeom>
        </p:spPr>
      </p:pic>
      <p:sp>
        <p:nvSpPr>
          <p:cNvPr id="3" name="TextBox 2"/>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sp>
        <p:nvSpPr>
          <p:cNvPr id="11" name="TextBox 10"/>
          <p:cNvSpPr txBox="1"/>
          <p:nvPr/>
        </p:nvSpPr>
        <p:spPr>
          <a:xfrm>
            <a:off x="1371600" y="4648200"/>
            <a:ext cx="2590800" cy="461665"/>
          </a:xfrm>
          <a:prstGeom prst="rect">
            <a:avLst/>
          </a:prstGeom>
          <a:noFill/>
        </p:spPr>
        <p:txBody>
          <a:bodyPr wrap="square" rtlCol="0">
            <a:spAutoFit/>
          </a:bodyPr>
          <a:lstStyle/>
          <a:p>
            <a:r>
              <a:rPr lang="en-US" sz="2400" dirty="0" smtClean="0"/>
              <a:t>TX-Gate NOR2</a:t>
            </a:r>
            <a:endParaRPr lang="en-US" sz="2400" dirty="0"/>
          </a:p>
        </p:txBody>
      </p:sp>
      <p:cxnSp>
        <p:nvCxnSpPr>
          <p:cNvPr id="6" name="Straight Arrow Connector 5"/>
          <p:cNvCxnSpPr/>
          <p:nvPr/>
        </p:nvCxnSpPr>
        <p:spPr>
          <a:xfrm flipH="1">
            <a:off x="7467600" y="3429000"/>
            <a:ext cx="152400" cy="1680865"/>
          </a:xfrm>
          <a:prstGeom prst="straightConnector1">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81800" y="1859340"/>
            <a:ext cx="2362200" cy="1569660"/>
          </a:xfrm>
          <a:prstGeom prst="rect">
            <a:avLst/>
          </a:prstGeom>
          <a:noFill/>
        </p:spPr>
        <p:txBody>
          <a:bodyPr wrap="square" rtlCol="0">
            <a:spAutoFit/>
          </a:bodyPr>
          <a:lstStyle/>
          <a:p>
            <a:r>
              <a:rPr lang="en-US" sz="2400" dirty="0" smtClean="0"/>
              <a:t>TX-Gate NOR2 </a:t>
            </a:r>
            <a:r>
              <a:rPr lang="en-US" sz="2400" dirty="0" smtClean="0">
                <a:solidFill>
                  <a:srgbClr val="006600"/>
                </a:solidFill>
              </a:rPr>
              <a:t>PASSES</a:t>
            </a:r>
            <a:r>
              <a:rPr lang="en-US" sz="2400" dirty="0" smtClean="0"/>
              <a:t> SNM @ TT corner with local variation</a:t>
            </a:r>
            <a:endParaRPr lang="en-US" sz="2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61</a:t>
            </a:fld>
            <a:endParaRPr lang="en-US" dirty="0"/>
          </a:p>
        </p:txBody>
      </p:sp>
    </p:spTree>
    <p:extLst>
      <p:ext uri="{BB962C8B-B14F-4D97-AF65-F5344CB8AC3E}">
        <p14:creationId xmlns:p14="http://schemas.microsoft.com/office/powerpoint/2010/main" val="173663381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000"/>
            <a:ext cx="9551254" cy="5011057"/>
          </a:xfrm>
          <a:prstGeom prst="rect">
            <a:avLst/>
          </a:prstGeom>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8" name="TextBox 7"/>
          <p:cNvSpPr txBox="1"/>
          <p:nvPr/>
        </p:nvSpPr>
        <p:spPr>
          <a:xfrm>
            <a:off x="819150" y="5417403"/>
            <a:ext cx="8324850" cy="1200329"/>
          </a:xfrm>
          <a:prstGeom prst="rect">
            <a:avLst/>
          </a:prstGeom>
          <a:noFill/>
        </p:spPr>
        <p:txBody>
          <a:bodyPr wrap="square" rtlCol="0">
            <a:spAutoFit/>
          </a:bodyPr>
          <a:lstStyle/>
          <a:p>
            <a:pPr marL="285750" indent="-285750">
              <a:buFont typeface="Arial" pitchFamily="34" charset="0"/>
              <a:buChar char="•"/>
            </a:pPr>
            <a:r>
              <a:rPr lang="en-US" sz="2400" dirty="0" smtClean="0"/>
              <a:t>Hold time is quite immune to slew variation</a:t>
            </a:r>
          </a:p>
          <a:p>
            <a:pPr marL="285750" indent="-285750">
              <a:buFont typeface="Arial" pitchFamily="34" charset="0"/>
              <a:buChar char="•"/>
            </a:pPr>
            <a:r>
              <a:rPr lang="en-US" sz="2400" dirty="0" smtClean="0"/>
              <a:t>Slew affects clock-q—there is a limit to slew before clock-q becomes detrimental</a:t>
            </a:r>
            <a:endParaRPr lang="en-US" sz="2400"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62</a:t>
            </a:fld>
            <a:endParaRPr lang="en-US" dirty="0"/>
          </a:p>
        </p:txBody>
      </p:sp>
    </p:spTree>
    <p:extLst>
      <p:ext uri="{BB962C8B-B14F-4D97-AF65-F5344CB8AC3E}">
        <p14:creationId xmlns:p14="http://schemas.microsoft.com/office/powerpoint/2010/main" val="26094825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8" name="TextBox 7"/>
          <p:cNvSpPr txBox="1"/>
          <p:nvPr/>
        </p:nvSpPr>
        <p:spPr>
          <a:xfrm>
            <a:off x="819150" y="6027003"/>
            <a:ext cx="8324850" cy="830997"/>
          </a:xfrm>
          <a:prstGeom prst="rect">
            <a:avLst/>
          </a:prstGeom>
          <a:noFill/>
        </p:spPr>
        <p:txBody>
          <a:bodyPr wrap="square" rtlCol="0">
            <a:spAutoFit/>
          </a:bodyPr>
          <a:lstStyle/>
          <a:p>
            <a:pPr marL="285750" indent="-285750">
              <a:buFont typeface="Arial" pitchFamily="34" charset="0"/>
              <a:buChar char="•"/>
            </a:pPr>
            <a:r>
              <a:rPr lang="en-US" sz="2400" dirty="0" smtClean="0"/>
              <a:t>Low power DLL makes novel two-phase timing scheme possibly worthy</a:t>
            </a:r>
            <a:endParaRPr lang="en-US" sz="2400" dirty="0"/>
          </a:p>
        </p:txBody>
      </p:sp>
      <p:graphicFrame>
        <p:nvGraphicFramePr>
          <p:cNvPr id="9" name="Table 8"/>
          <p:cNvGraphicFramePr>
            <a:graphicFrameLocks noGrp="1"/>
          </p:cNvGraphicFramePr>
          <p:nvPr>
            <p:extLst>
              <p:ext uri="{D42A27DB-BD31-4B8C-83A1-F6EECF244321}">
                <p14:modId xmlns:p14="http://schemas.microsoft.com/office/powerpoint/2010/main" val="3029623531"/>
              </p:ext>
            </p:extLst>
          </p:nvPr>
        </p:nvGraphicFramePr>
        <p:xfrm>
          <a:off x="7257" y="914400"/>
          <a:ext cx="9144000" cy="1280160"/>
        </p:xfrm>
        <a:graphic>
          <a:graphicData uri="http://schemas.openxmlformats.org/drawingml/2006/table">
            <a:tbl>
              <a:tblPr firstRow="1" firstCol="1" bandRow="1">
                <a:tableStyleId>{5C22544A-7EE6-4342-B048-85BDC9FD1C3A}</a:tableStyleId>
              </a:tblPr>
              <a:tblGrid>
                <a:gridCol w="824003"/>
                <a:gridCol w="1096238"/>
                <a:gridCol w="1508759"/>
                <a:gridCol w="1143001"/>
                <a:gridCol w="2011680"/>
                <a:gridCol w="2560319"/>
              </a:tblGrid>
              <a:tr h="773927">
                <a:tc>
                  <a:txBody>
                    <a:bodyPr/>
                    <a:lstStyle/>
                    <a:p>
                      <a:endParaRPr lang="en-US" dirty="0"/>
                    </a:p>
                  </a:txBody>
                  <a:tcPr/>
                </a:tc>
                <a:tc>
                  <a:txBody>
                    <a:bodyPr/>
                    <a:lstStyle/>
                    <a:p>
                      <a:r>
                        <a:rPr lang="en-US" sz="2400" dirty="0" smtClean="0"/>
                        <a:t>P2p jitter</a:t>
                      </a:r>
                      <a:endParaRPr lang="en-US" sz="2400" dirty="0"/>
                    </a:p>
                  </a:txBody>
                  <a:tcPr/>
                </a:tc>
                <a:tc>
                  <a:txBody>
                    <a:bodyPr/>
                    <a:lstStyle/>
                    <a:p>
                      <a:r>
                        <a:rPr lang="en-US" sz="2400" dirty="0" smtClean="0"/>
                        <a:t>Frequency</a:t>
                      </a:r>
                      <a:endParaRPr lang="en-US" sz="2400" dirty="0"/>
                    </a:p>
                  </a:txBody>
                  <a:tcPr/>
                </a:tc>
                <a:tc>
                  <a:txBody>
                    <a:bodyPr/>
                    <a:lstStyle/>
                    <a:p>
                      <a:r>
                        <a:rPr lang="en-US" sz="2400" dirty="0" smtClean="0"/>
                        <a:t>Power</a:t>
                      </a:r>
                      <a:endParaRPr lang="en-US" sz="2400" dirty="0"/>
                    </a:p>
                  </a:txBody>
                  <a:tcPr/>
                </a:tc>
                <a:tc>
                  <a:txBody>
                    <a:bodyPr/>
                    <a:lstStyle/>
                    <a:p>
                      <a:r>
                        <a:rPr lang="en-US" sz="2400" dirty="0" smtClean="0"/>
                        <a:t>%</a:t>
                      </a:r>
                      <a:r>
                        <a:rPr lang="en-US" sz="2400" baseline="0" dirty="0" smtClean="0"/>
                        <a:t> Jitter/Freq</a:t>
                      </a:r>
                      <a:endParaRPr lang="en-US" sz="2400" dirty="0"/>
                    </a:p>
                  </a:txBody>
                  <a:tcPr/>
                </a:tc>
                <a:tc>
                  <a:txBody>
                    <a:bodyPr/>
                    <a:lstStyle/>
                    <a:p>
                      <a:r>
                        <a:rPr lang="en-US" sz="2400" dirty="0" smtClean="0"/>
                        <a:t>Main Contribution</a:t>
                      </a:r>
                      <a:endParaRPr lang="en-US" sz="2400" dirty="0"/>
                    </a:p>
                  </a:txBody>
                  <a:tcPr/>
                </a:tc>
              </a:tr>
              <a:tr h="448387">
                <a:tc>
                  <a:txBody>
                    <a:bodyPr/>
                    <a:lstStyle/>
                    <a:p>
                      <a:r>
                        <a:rPr lang="en-US" sz="2400" dirty="0" smtClean="0"/>
                        <a:t>DLL</a:t>
                      </a:r>
                      <a:endParaRPr lang="en-US" sz="2400" dirty="0"/>
                    </a:p>
                  </a:txBody>
                  <a:tcPr/>
                </a:tc>
                <a:tc>
                  <a:txBody>
                    <a:bodyPr/>
                    <a:lstStyle/>
                    <a:p>
                      <a:r>
                        <a:rPr lang="en-US" sz="2400" dirty="0" smtClean="0"/>
                        <a:t>373 </a:t>
                      </a:r>
                      <a:r>
                        <a:rPr lang="en-US" sz="2400" dirty="0" err="1" smtClean="0"/>
                        <a:t>ps</a:t>
                      </a:r>
                      <a:endParaRPr lang="en-US" sz="2400" dirty="0"/>
                    </a:p>
                  </a:txBody>
                  <a:tcPr/>
                </a:tc>
                <a:tc>
                  <a:txBody>
                    <a:bodyPr/>
                    <a:lstStyle/>
                    <a:p>
                      <a:r>
                        <a:rPr lang="en-US" sz="2400" dirty="0" smtClean="0"/>
                        <a:t>100 MHz</a:t>
                      </a:r>
                      <a:endParaRPr lang="en-US" sz="2400" dirty="0"/>
                    </a:p>
                  </a:txBody>
                  <a:tcPr/>
                </a:tc>
                <a:tc>
                  <a:txBody>
                    <a:bodyPr/>
                    <a:lstStyle/>
                    <a:p>
                      <a:r>
                        <a:rPr lang="en-US" sz="2400" dirty="0" smtClean="0"/>
                        <a:t>15 </a:t>
                      </a:r>
                      <a:r>
                        <a:rPr lang="en-US" sz="2400" dirty="0" err="1" smtClean="0"/>
                        <a:t>uW</a:t>
                      </a:r>
                      <a:endParaRPr lang="en-US" sz="2400" dirty="0"/>
                    </a:p>
                  </a:txBody>
                  <a:tcPr/>
                </a:tc>
                <a:tc>
                  <a:txBody>
                    <a:bodyPr/>
                    <a:lstStyle/>
                    <a:p>
                      <a:r>
                        <a:rPr lang="en-US" sz="2400" dirty="0" smtClean="0"/>
                        <a:t>3.73%</a:t>
                      </a:r>
                      <a:endParaRPr lang="en-US" sz="2400" dirty="0"/>
                    </a:p>
                  </a:txBody>
                  <a:tcPr/>
                </a:tc>
                <a:tc>
                  <a:txBody>
                    <a:bodyPr/>
                    <a:lstStyle/>
                    <a:p>
                      <a:r>
                        <a:rPr lang="en-US" sz="2400" dirty="0" smtClean="0"/>
                        <a:t>Low Power</a:t>
                      </a:r>
                      <a:endParaRPr lang="en-US" sz="2400" dirty="0"/>
                    </a:p>
                  </a:txBody>
                  <a:tcPr/>
                </a:tc>
              </a:tr>
            </a:tbl>
          </a:graphicData>
        </a:graphic>
      </p:graphicFrame>
      <p:grpSp>
        <p:nvGrpSpPr>
          <p:cNvPr id="2" name="Group 2"/>
          <p:cNvGrpSpPr/>
          <p:nvPr/>
        </p:nvGrpSpPr>
        <p:grpSpPr>
          <a:xfrm>
            <a:off x="-152400" y="2278797"/>
            <a:ext cx="9525000" cy="3741003"/>
            <a:chOff x="-1579438" y="914400"/>
            <a:chExt cx="13598510" cy="4953000"/>
          </a:xfrm>
        </p:grpSpPr>
        <p:grpSp>
          <p:nvGrpSpPr>
            <p:cNvPr id="3" name="Group 9"/>
            <p:cNvGrpSpPr/>
            <p:nvPr/>
          </p:nvGrpSpPr>
          <p:grpSpPr>
            <a:xfrm>
              <a:off x="0" y="2819400"/>
              <a:ext cx="1219200" cy="762000"/>
              <a:chOff x="1600200" y="990600"/>
              <a:chExt cx="1219200" cy="762000"/>
            </a:xfrm>
          </p:grpSpPr>
          <p:grpSp>
            <p:nvGrpSpPr>
              <p:cNvPr id="5" name="Group 10"/>
              <p:cNvGrpSpPr/>
              <p:nvPr/>
            </p:nvGrpSpPr>
            <p:grpSpPr>
              <a:xfrm>
                <a:off x="1828800" y="990600"/>
                <a:ext cx="762000" cy="762000"/>
                <a:chOff x="1447800" y="3505200"/>
                <a:chExt cx="762000" cy="762000"/>
              </a:xfrm>
            </p:grpSpPr>
            <p:sp>
              <p:nvSpPr>
                <p:cNvPr id="14" name="Isosceles Triangle 13"/>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Connector 11"/>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15"/>
            <p:cNvGrpSpPr/>
            <p:nvPr/>
          </p:nvGrpSpPr>
          <p:grpSpPr>
            <a:xfrm>
              <a:off x="990600" y="2819400"/>
              <a:ext cx="1219200" cy="762000"/>
              <a:chOff x="1600200" y="990600"/>
              <a:chExt cx="1219200" cy="762000"/>
            </a:xfrm>
          </p:grpSpPr>
          <p:grpSp>
            <p:nvGrpSpPr>
              <p:cNvPr id="10" name="Group 6"/>
              <p:cNvGrpSpPr/>
              <p:nvPr/>
            </p:nvGrpSpPr>
            <p:grpSpPr>
              <a:xfrm>
                <a:off x="1828800" y="990600"/>
                <a:ext cx="762000" cy="762000"/>
                <a:chOff x="1447800" y="3505200"/>
                <a:chExt cx="762000" cy="762000"/>
              </a:xfrm>
            </p:grpSpPr>
            <p:sp>
              <p:nvSpPr>
                <p:cNvPr id="20" name="Isosceles Triangle 19"/>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Straight Connector 17"/>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21"/>
            <p:cNvGrpSpPr/>
            <p:nvPr/>
          </p:nvGrpSpPr>
          <p:grpSpPr>
            <a:xfrm>
              <a:off x="1981200" y="2819400"/>
              <a:ext cx="1219200" cy="762000"/>
              <a:chOff x="1600200" y="990600"/>
              <a:chExt cx="1219200" cy="762000"/>
            </a:xfrm>
          </p:grpSpPr>
          <p:grpSp>
            <p:nvGrpSpPr>
              <p:cNvPr id="16" name="Group 6"/>
              <p:cNvGrpSpPr/>
              <p:nvPr/>
            </p:nvGrpSpPr>
            <p:grpSpPr>
              <a:xfrm>
                <a:off x="1828800" y="990600"/>
                <a:ext cx="762000" cy="762000"/>
                <a:chOff x="1447800" y="3505200"/>
                <a:chExt cx="762000" cy="762000"/>
              </a:xfrm>
            </p:grpSpPr>
            <p:sp>
              <p:nvSpPr>
                <p:cNvPr id="26" name="Isosceles Triangle 25"/>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 name="Straight Connector 23"/>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27"/>
            <p:cNvGrpSpPr/>
            <p:nvPr/>
          </p:nvGrpSpPr>
          <p:grpSpPr>
            <a:xfrm>
              <a:off x="2971800" y="2819400"/>
              <a:ext cx="1219200" cy="762000"/>
              <a:chOff x="1600200" y="990600"/>
              <a:chExt cx="1219200" cy="762000"/>
            </a:xfrm>
          </p:grpSpPr>
          <p:grpSp>
            <p:nvGrpSpPr>
              <p:cNvPr id="22" name="Group 6"/>
              <p:cNvGrpSpPr/>
              <p:nvPr/>
            </p:nvGrpSpPr>
            <p:grpSpPr>
              <a:xfrm>
                <a:off x="1828800" y="990600"/>
                <a:ext cx="762000" cy="762000"/>
                <a:chOff x="1447800" y="3505200"/>
                <a:chExt cx="762000" cy="762000"/>
              </a:xfrm>
            </p:grpSpPr>
            <p:sp>
              <p:nvSpPr>
                <p:cNvPr id="33" name="Isosceles Triangle 32"/>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1" name="Straight Connector 30"/>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34"/>
            <p:cNvGrpSpPr/>
            <p:nvPr/>
          </p:nvGrpSpPr>
          <p:grpSpPr>
            <a:xfrm>
              <a:off x="3962400" y="2819400"/>
              <a:ext cx="1219200" cy="762000"/>
              <a:chOff x="1600200" y="990600"/>
              <a:chExt cx="1219200" cy="762000"/>
            </a:xfrm>
          </p:grpSpPr>
          <p:grpSp>
            <p:nvGrpSpPr>
              <p:cNvPr id="28" name="Group 6"/>
              <p:cNvGrpSpPr/>
              <p:nvPr/>
            </p:nvGrpSpPr>
            <p:grpSpPr>
              <a:xfrm>
                <a:off x="1828800" y="990600"/>
                <a:ext cx="762000" cy="762000"/>
                <a:chOff x="1447800" y="3505200"/>
                <a:chExt cx="762000" cy="762000"/>
              </a:xfrm>
            </p:grpSpPr>
            <p:sp>
              <p:nvSpPr>
                <p:cNvPr id="39" name="Isosceles Triangle 38"/>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Straight Connector 36"/>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40"/>
            <p:cNvGrpSpPr/>
            <p:nvPr/>
          </p:nvGrpSpPr>
          <p:grpSpPr>
            <a:xfrm>
              <a:off x="4953000" y="2819400"/>
              <a:ext cx="1219200" cy="762000"/>
              <a:chOff x="1600200" y="990600"/>
              <a:chExt cx="1219200" cy="762000"/>
            </a:xfrm>
          </p:grpSpPr>
          <p:grpSp>
            <p:nvGrpSpPr>
              <p:cNvPr id="232" name="Group 6"/>
              <p:cNvGrpSpPr/>
              <p:nvPr/>
            </p:nvGrpSpPr>
            <p:grpSpPr>
              <a:xfrm>
                <a:off x="1828800" y="990600"/>
                <a:ext cx="762000" cy="762000"/>
                <a:chOff x="1447800" y="3505200"/>
                <a:chExt cx="762000" cy="762000"/>
              </a:xfrm>
            </p:grpSpPr>
            <p:sp>
              <p:nvSpPr>
                <p:cNvPr id="45" name="Isosceles Triangle 44"/>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3" name="Straight Connector 42"/>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3" name="Group 46"/>
            <p:cNvGrpSpPr/>
            <p:nvPr/>
          </p:nvGrpSpPr>
          <p:grpSpPr>
            <a:xfrm>
              <a:off x="5943600" y="2819400"/>
              <a:ext cx="1219200" cy="762000"/>
              <a:chOff x="1600200" y="990600"/>
              <a:chExt cx="1219200" cy="762000"/>
            </a:xfrm>
          </p:grpSpPr>
          <p:grpSp>
            <p:nvGrpSpPr>
              <p:cNvPr id="234" name="Group 6"/>
              <p:cNvGrpSpPr/>
              <p:nvPr/>
            </p:nvGrpSpPr>
            <p:grpSpPr>
              <a:xfrm>
                <a:off x="1828800" y="990600"/>
                <a:ext cx="762000" cy="762000"/>
                <a:chOff x="1447800" y="3505200"/>
                <a:chExt cx="762000" cy="762000"/>
              </a:xfrm>
            </p:grpSpPr>
            <p:sp>
              <p:nvSpPr>
                <p:cNvPr id="51" name="Isosceles Triangle 50"/>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9" name="Straight Connector 48"/>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5" name="Group 52"/>
            <p:cNvGrpSpPr/>
            <p:nvPr/>
          </p:nvGrpSpPr>
          <p:grpSpPr>
            <a:xfrm>
              <a:off x="6934200" y="2819400"/>
              <a:ext cx="1219200" cy="762000"/>
              <a:chOff x="1600200" y="990600"/>
              <a:chExt cx="1219200" cy="762000"/>
            </a:xfrm>
          </p:grpSpPr>
          <p:grpSp>
            <p:nvGrpSpPr>
              <p:cNvPr id="236" name="Group 6"/>
              <p:cNvGrpSpPr/>
              <p:nvPr/>
            </p:nvGrpSpPr>
            <p:grpSpPr>
              <a:xfrm>
                <a:off x="1828800" y="990600"/>
                <a:ext cx="762000" cy="762000"/>
                <a:chOff x="1447800" y="3505200"/>
                <a:chExt cx="762000" cy="762000"/>
              </a:xfrm>
            </p:grpSpPr>
            <p:sp>
              <p:nvSpPr>
                <p:cNvPr id="57" name="Isosceles Triangle 56"/>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5" name="Straight Connector 54"/>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7" name="Group 58"/>
            <p:cNvGrpSpPr/>
            <p:nvPr/>
          </p:nvGrpSpPr>
          <p:grpSpPr>
            <a:xfrm>
              <a:off x="7924800" y="2819400"/>
              <a:ext cx="1219200" cy="762000"/>
              <a:chOff x="1600200" y="990600"/>
              <a:chExt cx="1219200" cy="762000"/>
            </a:xfrm>
          </p:grpSpPr>
          <p:grpSp>
            <p:nvGrpSpPr>
              <p:cNvPr id="238" name="Group 6"/>
              <p:cNvGrpSpPr/>
              <p:nvPr/>
            </p:nvGrpSpPr>
            <p:grpSpPr>
              <a:xfrm>
                <a:off x="1828800" y="990600"/>
                <a:ext cx="762000" cy="762000"/>
                <a:chOff x="1447800" y="3505200"/>
                <a:chExt cx="762000" cy="762000"/>
              </a:xfrm>
            </p:grpSpPr>
            <p:sp>
              <p:nvSpPr>
                <p:cNvPr id="63" name="Isosceles Triangle 62"/>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9" name="Group 64"/>
            <p:cNvGrpSpPr/>
            <p:nvPr/>
          </p:nvGrpSpPr>
          <p:grpSpPr>
            <a:xfrm>
              <a:off x="0" y="5105400"/>
              <a:ext cx="1219200" cy="762000"/>
              <a:chOff x="1600200" y="990600"/>
              <a:chExt cx="1219200" cy="762000"/>
            </a:xfrm>
          </p:grpSpPr>
          <p:grpSp>
            <p:nvGrpSpPr>
              <p:cNvPr id="240" name="Group 6"/>
              <p:cNvGrpSpPr/>
              <p:nvPr/>
            </p:nvGrpSpPr>
            <p:grpSpPr>
              <a:xfrm>
                <a:off x="1828800" y="990600"/>
                <a:ext cx="762000" cy="762000"/>
                <a:chOff x="1447800" y="3505200"/>
                <a:chExt cx="762000" cy="762000"/>
              </a:xfrm>
            </p:grpSpPr>
            <p:sp>
              <p:nvSpPr>
                <p:cNvPr id="69" name="Isosceles Triangle 68"/>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7" name="Straight Connector 66"/>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1" name="Group 70"/>
            <p:cNvGrpSpPr/>
            <p:nvPr/>
          </p:nvGrpSpPr>
          <p:grpSpPr>
            <a:xfrm>
              <a:off x="990600" y="5105400"/>
              <a:ext cx="1219200" cy="762000"/>
              <a:chOff x="1600200" y="990600"/>
              <a:chExt cx="1219200" cy="762000"/>
            </a:xfrm>
          </p:grpSpPr>
          <p:grpSp>
            <p:nvGrpSpPr>
              <p:cNvPr id="242" name="Group 6"/>
              <p:cNvGrpSpPr/>
              <p:nvPr/>
            </p:nvGrpSpPr>
            <p:grpSpPr>
              <a:xfrm>
                <a:off x="1828800" y="990600"/>
                <a:ext cx="762000" cy="762000"/>
                <a:chOff x="1447800" y="3505200"/>
                <a:chExt cx="762000" cy="762000"/>
              </a:xfrm>
            </p:grpSpPr>
            <p:sp>
              <p:nvSpPr>
                <p:cNvPr id="75" name="Isosceles Triangle 74"/>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Straight Connector 72"/>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3" name="Group 76"/>
            <p:cNvGrpSpPr/>
            <p:nvPr/>
          </p:nvGrpSpPr>
          <p:grpSpPr>
            <a:xfrm>
              <a:off x="1981200" y="5105400"/>
              <a:ext cx="1219200" cy="762000"/>
              <a:chOff x="1600200" y="990600"/>
              <a:chExt cx="1219200" cy="762000"/>
            </a:xfrm>
          </p:grpSpPr>
          <p:grpSp>
            <p:nvGrpSpPr>
              <p:cNvPr id="244" name="Group 6"/>
              <p:cNvGrpSpPr/>
              <p:nvPr/>
            </p:nvGrpSpPr>
            <p:grpSpPr>
              <a:xfrm>
                <a:off x="1828800" y="990600"/>
                <a:ext cx="762000" cy="762000"/>
                <a:chOff x="1447800" y="3505200"/>
                <a:chExt cx="762000" cy="762000"/>
              </a:xfrm>
            </p:grpSpPr>
            <p:sp>
              <p:nvSpPr>
                <p:cNvPr id="81" name="Isosceles Triangle 80"/>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9" name="Straight Connector 78"/>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5" name="Group 82"/>
            <p:cNvGrpSpPr/>
            <p:nvPr/>
          </p:nvGrpSpPr>
          <p:grpSpPr>
            <a:xfrm>
              <a:off x="2971800" y="5105400"/>
              <a:ext cx="1219200" cy="762000"/>
              <a:chOff x="1600200" y="990600"/>
              <a:chExt cx="1219200" cy="762000"/>
            </a:xfrm>
          </p:grpSpPr>
          <p:grpSp>
            <p:nvGrpSpPr>
              <p:cNvPr id="246" name="Group 6"/>
              <p:cNvGrpSpPr/>
              <p:nvPr/>
            </p:nvGrpSpPr>
            <p:grpSpPr>
              <a:xfrm>
                <a:off x="1828800" y="990600"/>
                <a:ext cx="762000" cy="762000"/>
                <a:chOff x="1447800" y="3505200"/>
                <a:chExt cx="762000" cy="762000"/>
              </a:xfrm>
            </p:grpSpPr>
            <p:sp>
              <p:nvSpPr>
                <p:cNvPr id="87" name="Isosceles Triangle 86"/>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5" name="Straight Connector 84"/>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7" name="Group 88"/>
            <p:cNvGrpSpPr/>
            <p:nvPr/>
          </p:nvGrpSpPr>
          <p:grpSpPr>
            <a:xfrm>
              <a:off x="3962400" y="5105400"/>
              <a:ext cx="1219200" cy="762000"/>
              <a:chOff x="1600200" y="990600"/>
              <a:chExt cx="1219200" cy="762000"/>
            </a:xfrm>
          </p:grpSpPr>
          <p:grpSp>
            <p:nvGrpSpPr>
              <p:cNvPr id="248" name="Group 6"/>
              <p:cNvGrpSpPr/>
              <p:nvPr/>
            </p:nvGrpSpPr>
            <p:grpSpPr>
              <a:xfrm>
                <a:off x="1828800" y="990600"/>
                <a:ext cx="762000" cy="762000"/>
                <a:chOff x="1447800" y="3505200"/>
                <a:chExt cx="762000" cy="762000"/>
              </a:xfrm>
            </p:grpSpPr>
            <p:sp>
              <p:nvSpPr>
                <p:cNvPr id="93" name="Isosceles Triangle 92"/>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1" name="Straight Connector 90"/>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9" name="Group 94"/>
            <p:cNvGrpSpPr/>
            <p:nvPr/>
          </p:nvGrpSpPr>
          <p:grpSpPr>
            <a:xfrm>
              <a:off x="4953000" y="5105400"/>
              <a:ext cx="1219200" cy="762000"/>
              <a:chOff x="1600200" y="990600"/>
              <a:chExt cx="1219200" cy="762000"/>
            </a:xfrm>
          </p:grpSpPr>
          <p:grpSp>
            <p:nvGrpSpPr>
              <p:cNvPr id="250" name="Group 6"/>
              <p:cNvGrpSpPr/>
              <p:nvPr/>
            </p:nvGrpSpPr>
            <p:grpSpPr>
              <a:xfrm>
                <a:off x="1828800" y="990600"/>
                <a:ext cx="762000" cy="762000"/>
                <a:chOff x="1447800" y="3505200"/>
                <a:chExt cx="762000" cy="762000"/>
              </a:xfrm>
            </p:grpSpPr>
            <p:sp>
              <p:nvSpPr>
                <p:cNvPr id="99" name="Isosceles Triangle 98"/>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7" name="Straight Connector 96"/>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1" name="Group 100"/>
            <p:cNvGrpSpPr/>
            <p:nvPr/>
          </p:nvGrpSpPr>
          <p:grpSpPr>
            <a:xfrm>
              <a:off x="5943600" y="5105400"/>
              <a:ext cx="1219200" cy="762000"/>
              <a:chOff x="1600200" y="990600"/>
              <a:chExt cx="1219200" cy="762000"/>
            </a:xfrm>
          </p:grpSpPr>
          <p:grpSp>
            <p:nvGrpSpPr>
              <p:cNvPr id="252" name="Group 6"/>
              <p:cNvGrpSpPr/>
              <p:nvPr/>
            </p:nvGrpSpPr>
            <p:grpSpPr>
              <a:xfrm>
                <a:off x="1828800" y="990600"/>
                <a:ext cx="762000" cy="762000"/>
                <a:chOff x="1447800" y="3505200"/>
                <a:chExt cx="762000" cy="762000"/>
              </a:xfrm>
            </p:grpSpPr>
            <p:sp>
              <p:nvSpPr>
                <p:cNvPr id="105" name="Isosceles Triangle 104"/>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3" name="Straight Connector 102"/>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3" name="Group 106"/>
            <p:cNvGrpSpPr/>
            <p:nvPr/>
          </p:nvGrpSpPr>
          <p:grpSpPr>
            <a:xfrm>
              <a:off x="6934200" y="5105400"/>
              <a:ext cx="1219200" cy="762000"/>
              <a:chOff x="1600200" y="990600"/>
              <a:chExt cx="1219200" cy="762000"/>
            </a:xfrm>
          </p:grpSpPr>
          <p:grpSp>
            <p:nvGrpSpPr>
              <p:cNvPr id="254" name="Group 6"/>
              <p:cNvGrpSpPr/>
              <p:nvPr/>
            </p:nvGrpSpPr>
            <p:grpSpPr>
              <a:xfrm>
                <a:off x="1828800" y="990600"/>
                <a:ext cx="762000" cy="762000"/>
                <a:chOff x="1447800" y="3505200"/>
                <a:chExt cx="762000" cy="762000"/>
              </a:xfrm>
            </p:grpSpPr>
            <p:sp>
              <p:nvSpPr>
                <p:cNvPr id="111" name="Isosceles Triangle 110"/>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9" name="Straight Connector 108"/>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5" name="Group 112"/>
            <p:cNvGrpSpPr/>
            <p:nvPr/>
          </p:nvGrpSpPr>
          <p:grpSpPr>
            <a:xfrm>
              <a:off x="7924800" y="5105400"/>
              <a:ext cx="1219200" cy="762000"/>
              <a:chOff x="1600200" y="990600"/>
              <a:chExt cx="1219200" cy="762000"/>
            </a:xfrm>
          </p:grpSpPr>
          <p:grpSp>
            <p:nvGrpSpPr>
              <p:cNvPr id="35" name="Group 6"/>
              <p:cNvGrpSpPr/>
              <p:nvPr/>
            </p:nvGrpSpPr>
            <p:grpSpPr>
              <a:xfrm>
                <a:off x="1828800" y="990600"/>
                <a:ext cx="762000" cy="762000"/>
                <a:chOff x="1447800" y="3505200"/>
                <a:chExt cx="762000" cy="762000"/>
              </a:xfrm>
            </p:grpSpPr>
            <p:sp>
              <p:nvSpPr>
                <p:cNvPr id="117" name="Isosceles Triangle 116"/>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5" name="Straight Connector 114"/>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9" name="Straight Connector 118"/>
            <p:cNvCxnSpPr/>
            <p:nvPr/>
          </p:nvCxnSpPr>
          <p:spPr>
            <a:xfrm rot="5400000">
              <a:off x="4953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4953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5400000">
              <a:off x="14859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rot="5400000">
              <a:off x="14859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a:off x="24765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rot="5400000">
              <a:off x="24765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5400000">
              <a:off x="34671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rot="5400000">
              <a:off x="34671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5400000">
              <a:off x="44577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a:off x="44577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rot="5400000">
              <a:off x="54483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5400000">
              <a:off x="54483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rot="5400000">
              <a:off x="64389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rot="5400000">
              <a:off x="64389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74295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74295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8420100" y="2933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8420100" y="3467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5400000">
              <a:off x="4953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4953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a:off x="14859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a:off x="14859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a:off x="24765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5400000">
              <a:off x="24765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rot="5400000">
              <a:off x="34671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5400000">
              <a:off x="34671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4577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44577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rot="5400000">
              <a:off x="54483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54483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5400000">
              <a:off x="64389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64389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5400000">
              <a:off x="74295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rot="5400000">
              <a:off x="74295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8420100" y="52197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5400000">
              <a:off x="8420100" y="57531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Group 154"/>
            <p:cNvGrpSpPr/>
            <p:nvPr/>
          </p:nvGrpSpPr>
          <p:grpSpPr>
            <a:xfrm>
              <a:off x="-990600" y="5105400"/>
              <a:ext cx="1219200" cy="762000"/>
              <a:chOff x="1600200" y="990600"/>
              <a:chExt cx="1219200" cy="762000"/>
            </a:xfrm>
          </p:grpSpPr>
          <p:grpSp>
            <p:nvGrpSpPr>
              <p:cNvPr id="41" name="Group 6"/>
              <p:cNvGrpSpPr/>
              <p:nvPr/>
            </p:nvGrpSpPr>
            <p:grpSpPr>
              <a:xfrm>
                <a:off x="1828800" y="990600"/>
                <a:ext cx="762000" cy="762000"/>
                <a:chOff x="1447800" y="3505200"/>
                <a:chExt cx="762000" cy="762000"/>
              </a:xfrm>
            </p:grpSpPr>
            <p:sp>
              <p:nvSpPr>
                <p:cNvPr id="159" name="Isosceles Triangle 158"/>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7" name="Straight Connector 156"/>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1" name="Straight Connector 160"/>
            <p:cNvCxnSpPr/>
            <p:nvPr/>
          </p:nvCxnSpPr>
          <p:spPr>
            <a:xfrm rot="5400000">
              <a:off x="-2133600" y="4343400"/>
              <a:ext cx="228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10800000">
              <a:off x="-990600" y="3200400"/>
              <a:ext cx="990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10800000">
              <a:off x="-1219200" y="54864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Group 163"/>
            <p:cNvGrpSpPr/>
            <p:nvPr/>
          </p:nvGrpSpPr>
          <p:grpSpPr>
            <a:xfrm>
              <a:off x="9144000" y="3505200"/>
              <a:ext cx="1219200" cy="762000"/>
              <a:chOff x="1600200" y="990600"/>
              <a:chExt cx="1219200" cy="762000"/>
            </a:xfrm>
          </p:grpSpPr>
          <p:grpSp>
            <p:nvGrpSpPr>
              <p:cNvPr id="47" name="Group 6"/>
              <p:cNvGrpSpPr/>
              <p:nvPr/>
            </p:nvGrpSpPr>
            <p:grpSpPr>
              <a:xfrm>
                <a:off x="1828800" y="990600"/>
                <a:ext cx="762000" cy="762000"/>
                <a:chOff x="1447800" y="3505200"/>
                <a:chExt cx="762000" cy="762000"/>
              </a:xfrm>
            </p:grpSpPr>
            <p:sp>
              <p:nvSpPr>
                <p:cNvPr id="168" name="Isosceles Triangle 167"/>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66" name="Straight Connector 165"/>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169"/>
            <p:cNvGrpSpPr/>
            <p:nvPr/>
          </p:nvGrpSpPr>
          <p:grpSpPr>
            <a:xfrm>
              <a:off x="9144000" y="4419600"/>
              <a:ext cx="1219200" cy="762000"/>
              <a:chOff x="1600200" y="990600"/>
              <a:chExt cx="1219200" cy="762000"/>
            </a:xfrm>
          </p:grpSpPr>
          <p:grpSp>
            <p:nvGrpSpPr>
              <p:cNvPr id="53" name="Group 6"/>
              <p:cNvGrpSpPr/>
              <p:nvPr/>
            </p:nvGrpSpPr>
            <p:grpSpPr>
              <a:xfrm>
                <a:off x="1828800" y="990600"/>
                <a:ext cx="762000" cy="762000"/>
                <a:chOff x="1447800" y="3505200"/>
                <a:chExt cx="762000" cy="762000"/>
              </a:xfrm>
            </p:grpSpPr>
            <p:sp>
              <p:nvSpPr>
                <p:cNvPr id="174" name="Isosceles Triangle 173"/>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2" name="Straight Connector 171"/>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6" name="Straight Connector 175"/>
            <p:cNvCxnSpPr/>
            <p:nvPr/>
          </p:nvCxnSpPr>
          <p:spPr>
            <a:xfrm rot="5400000">
              <a:off x="8801100" y="3543300"/>
              <a:ext cx="685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5400000">
              <a:off x="8801100" y="5143500"/>
              <a:ext cx="685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4" name="Group 177"/>
            <p:cNvGrpSpPr/>
            <p:nvPr/>
          </p:nvGrpSpPr>
          <p:grpSpPr>
            <a:xfrm>
              <a:off x="2819400" y="4267200"/>
              <a:ext cx="609600" cy="457200"/>
              <a:chOff x="3581400" y="2438400"/>
              <a:chExt cx="609600" cy="457200"/>
            </a:xfrm>
          </p:grpSpPr>
          <p:grpSp>
            <p:nvGrpSpPr>
              <p:cNvPr id="59" name="Group 178"/>
              <p:cNvGrpSpPr/>
              <p:nvPr/>
            </p:nvGrpSpPr>
            <p:grpSpPr>
              <a:xfrm rot="16200000">
                <a:off x="3810000" y="2514600"/>
                <a:ext cx="457200" cy="304800"/>
                <a:chOff x="1600200" y="990600"/>
                <a:chExt cx="1219200" cy="762000"/>
              </a:xfrm>
            </p:grpSpPr>
            <p:grpSp>
              <p:nvGrpSpPr>
                <p:cNvPr id="60" name="Group 6"/>
                <p:cNvGrpSpPr/>
                <p:nvPr/>
              </p:nvGrpSpPr>
              <p:grpSpPr>
                <a:xfrm>
                  <a:off x="1828800" y="990600"/>
                  <a:ext cx="762000" cy="762000"/>
                  <a:chOff x="1447800" y="3505200"/>
                  <a:chExt cx="762000" cy="762000"/>
                </a:xfrm>
              </p:grpSpPr>
              <p:sp>
                <p:nvSpPr>
                  <p:cNvPr id="191" name="Isosceles Triangle 190"/>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Oval 191"/>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9" name="Straight Connector 188"/>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5" name="Group 179"/>
              <p:cNvGrpSpPr/>
              <p:nvPr/>
            </p:nvGrpSpPr>
            <p:grpSpPr>
              <a:xfrm rot="5400000">
                <a:off x="3505200" y="2514600"/>
                <a:ext cx="457200" cy="304800"/>
                <a:chOff x="1600200" y="990600"/>
                <a:chExt cx="1219200" cy="762000"/>
              </a:xfrm>
            </p:grpSpPr>
            <p:grpSp>
              <p:nvGrpSpPr>
                <p:cNvPr id="66" name="Group 6"/>
                <p:cNvGrpSpPr/>
                <p:nvPr/>
              </p:nvGrpSpPr>
              <p:grpSpPr>
                <a:xfrm>
                  <a:off x="1828800" y="990600"/>
                  <a:ext cx="762000" cy="762000"/>
                  <a:chOff x="1447800" y="3505200"/>
                  <a:chExt cx="762000" cy="762000"/>
                </a:xfrm>
              </p:grpSpPr>
              <p:sp>
                <p:nvSpPr>
                  <p:cNvPr id="186" name="Isosceles Triangle 185"/>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Oval 186"/>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4" name="Straight Connector 183"/>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1" name="Straight Connector 180"/>
              <p:cNvCxnSpPr/>
              <p:nvPr/>
            </p:nvCxnSpPr>
            <p:spPr>
              <a:xfrm rot="10800000">
                <a:off x="3733800" y="2438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0800000">
                <a:off x="3733800" y="28956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3" name="Straight Connector 192"/>
            <p:cNvCxnSpPr/>
            <p:nvPr/>
          </p:nvCxnSpPr>
          <p:spPr>
            <a:xfrm rot="5400000">
              <a:off x="2514600" y="37338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a:off x="2743200" y="5105400"/>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1" name="Group 194"/>
            <p:cNvGrpSpPr/>
            <p:nvPr/>
          </p:nvGrpSpPr>
          <p:grpSpPr>
            <a:xfrm>
              <a:off x="5791200" y="4267200"/>
              <a:ext cx="609600" cy="457200"/>
              <a:chOff x="3581400" y="2438400"/>
              <a:chExt cx="609600" cy="457200"/>
            </a:xfrm>
          </p:grpSpPr>
          <p:grpSp>
            <p:nvGrpSpPr>
              <p:cNvPr id="72" name="Group 177"/>
              <p:cNvGrpSpPr/>
              <p:nvPr/>
            </p:nvGrpSpPr>
            <p:grpSpPr>
              <a:xfrm rot="16200000">
                <a:off x="3810002" y="2514602"/>
                <a:ext cx="457200" cy="304800"/>
                <a:chOff x="1600200" y="990600"/>
                <a:chExt cx="1219200" cy="762000"/>
              </a:xfrm>
            </p:grpSpPr>
            <p:grpSp>
              <p:nvGrpSpPr>
                <p:cNvPr id="77" name="Group 6"/>
                <p:cNvGrpSpPr/>
                <p:nvPr/>
              </p:nvGrpSpPr>
              <p:grpSpPr>
                <a:xfrm>
                  <a:off x="1828800" y="990600"/>
                  <a:ext cx="762000" cy="762000"/>
                  <a:chOff x="1447800" y="3505200"/>
                  <a:chExt cx="762000" cy="762000"/>
                </a:xfrm>
              </p:grpSpPr>
              <p:sp>
                <p:nvSpPr>
                  <p:cNvPr id="208" name="Isosceles Triangle 207"/>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Oval 208"/>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6" name="Straight Connector 205"/>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8" name="Group 183"/>
              <p:cNvGrpSpPr/>
              <p:nvPr/>
            </p:nvGrpSpPr>
            <p:grpSpPr>
              <a:xfrm rot="5400000">
                <a:off x="3505202" y="2514602"/>
                <a:ext cx="457200" cy="304800"/>
                <a:chOff x="1600200" y="990600"/>
                <a:chExt cx="1219200" cy="762000"/>
              </a:xfrm>
            </p:grpSpPr>
            <p:grpSp>
              <p:nvGrpSpPr>
                <p:cNvPr id="83" name="Group 199"/>
                <p:cNvGrpSpPr/>
                <p:nvPr/>
              </p:nvGrpSpPr>
              <p:grpSpPr>
                <a:xfrm>
                  <a:off x="1828800" y="990600"/>
                  <a:ext cx="762000" cy="762000"/>
                  <a:chOff x="1447800" y="3505200"/>
                  <a:chExt cx="762000" cy="762000"/>
                </a:xfrm>
              </p:grpSpPr>
              <p:sp>
                <p:nvSpPr>
                  <p:cNvPr id="203" name="Isosceles Triangle 202"/>
                  <p:cNvSpPr/>
                  <p:nvPr/>
                </p:nvSpPr>
                <p:spPr>
                  <a:xfrm rot="5400000">
                    <a:off x="1371600" y="3581400"/>
                    <a:ext cx="762000" cy="609600"/>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p:cNvSpPr/>
                  <p:nvPr/>
                </p:nvSpPr>
                <p:spPr>
                  <a:xfrm>
                    <a:off x="2057400" y="3810000"/>
                    <a:ext cx="152400" cy="1524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1" name="Straight Connector 200"/>
                <p:cNvCxnSpPr/>
                <p:nvPr/>
              </p:nvCxnSpPr>
              <p:spPr>
                <a:xfrm rot="10800000">
                  <a:off x="16002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rot="10800000">
                  <a:off x="2590800" y="13716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8" name="Straight Connector 197"/>
              <p:cNvCxnSpPr/>
              <p:nvPr/>
            </p:nvCxnSpPr>
            <p:spPr>
              <a:xfrm rot="10800000">
                <a:off x="3733800" y="2438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10800000">
                <a:off x="3733800" y="28956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0" name="Straight Connector 209"/>
            <p:cNvCxnSpPr/>
            <p:nvPr/>
          </p:nvCxnSpPr>
          <p:spPr>
            <a:xfrm rot="5400000">
              <a:off x="5486400" y="37338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5400000">
              <a:off x="5715000" y="5105400"/>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4" name="Group 211"/>
            <p:cNvGrpSpPr/>
            <p:nvPr/>
          </p:nvGrpSpPr>
          <p:grpSpPr>
            <a:xfrm>
              <a:off x="3352800" y="914400"/>
              <a:ext cx="1905000" cy="1295400"/>
              <a:chOff x="3352800" y="457200"/>
              <a:chExt cx="1905000" cy="1295400"/>
            </a:xfrm>
          </p:grpSpPr>
          <p:cxnSp>
            <p:nvCxnSpPr>
              <p:cNvPr id="213" name="Elbow Connector 212"/>
              <p:cNvCxnSpPr/>
              <p:nvPr/>
            </p:nvCxnSpPr>
            <p:spPr>
              <a:xfrm rot="16200000" flipV="1">
                <a:off x="3600450" y="971550"/>
                <a:ext cx="457200" cy="190500"/>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Elbow Connector 213"/>
              <p:cNvCxnSpPr/>
              <p:nvPr/>
            </p:nvCxnSpPr>
            <p:spPr>
              <a:xfrm>
                <a:off x="3733800" y="838200"/>
                <a:ext cx="152400" cy="1588"/>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flipH="1" flipV="1">
                <a:off x="3771900" y="7239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3733800" y="609600"/>
                <a:ext cx="304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3543300" y="9525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8" name="Oval 217"/>
              <p:cNvSpPr/>
              <p:nvPr/>
            </p:nvSpPr>
            <p:spPr>
              <a:xfrm>
                <a:off x="3581400" y="914400"/>
                <a:ext cx="76200" cy="76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cxnSp>
            <p:nvCxnSpPr>
              <p:cNvPr id="219" name="Elbow Connector 218"/>
              <p:cNvCxnSpPr/>
              <p:nvPr/>
            </p:nvCxnSpPr>
            <p:spPr>
              <a:xfrm rot="16200000" flipV="1">
                <a:off x="4514850" y="1276350"/>
                <a:ext cx="457200" cy="190500"/>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Elbow Connector 219"/>
              <p:cNvCxnSpPr/>
              <p:nvPr/>
            </p:nvCxnSpPr>
            <p:spPr>
              <a:xfrm>
                <a:off x="4648200" y="1143000"/>
                <a:ext cx="152400" cy="1588"/>
              </a:xfrm>
              <a:prstGeom prst="bentConnector3">
                <a:avLst>
                  <a:gd name="adj1"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5400000" flipH="1" flipV="1">
                <a:off x="4686300" y="10287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4457700" y="12573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3" name="Isosceles Triangle 222"/>
              <p:cNvSpPr/>
              <p:nvPr/>
            </p:nvSpPr>
            <p:spPr>
              <a:xfrm flipV="1">
                <a:off x="4762500" y="1600200"/>
                <a:ext cx="152400" cy="762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4" name="Rectangle 223"/>
              <p:cNvSpPr/>
              <p:nvPr/>
            </p:nvSpPr>
            <p:spPr>
              <a:xfrm>
                <a:off x="3352800" y="457200"/>
                <a:ext cx="1905000" cy="12954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5" name="TextBox 224"/>
            <p:cNvSpPr txBox="1"/>
            <p:nvPr/>
          </p:nvSpPr>
          <p:spPr>
            <a:xfrm>
              <a:off x="5257801" y="914400"/>
              <a:ext cx="3200400" cy="461665"/>
            </a:xfrm>
            <a:prstGeom prst="rect">
              <a:avLst/>
            </a:prstGeom>
            <a:noFill/>
          </p:spPr>
          <p:txBody>
            <a:bodyPr wrap="square" rtlCol="0">
              <a:spAutoFit/>
            </a:bodyPr>
            <a:lstStyle/>
            <a:p>
              <a:r>
                <a:rPr lang="en-US" sz="2400" b="1" dirty="0" smtClean="0"/>
                <a:t>Header/Footer Array</a:t>
              </a:r>
              <a:endParaRPr lang="en-US" sz="2400" b="1" dirty="0"/>
            </a:p>
          </p:txBody>
        </p:sp>
        <p:sp>
          <p:nvSpPr>
            <p:cNvPr id="226" name="TextBox 225"/>
            <p:cNvSpPr txBox="1"/>
            <p:nvPr/>
          </p:nvSpPr>
          <p:spPr>
            <a:xfrm>
              <a:off x="-1579438" y="2414144"/>
              <a:ext cx="2024921" cy="757195"/>
            </a:xfrm>
            <a:prstGeom prst="rect">
              <a:avLst/>
            </a:prstGeom>
            <a:noFill/>
          </p:spPr>
          <p:txBody>
            <a:bodyPr wrap="square" rtlCol="0">
              <a:spAutoFit/>
            </a:bodyPr>
            <a:lstStyle/>
            <a:p>
              <a:r>
                <a:rPr lang="en-US" sz="2400" b="1" dirty="0" smtClean="0"/>
                <a:t>CLK_IN</a:t>
              </a:r>
              <a:endParaRPr lang="en-US" sz="2400" b="1" dirty="0"/>
            </a:p>
          </p:txBody>
        </p:sp>
        <p:sp>
          <p:nvSpPr>
            <p:cNvPr id="227" name="TextBox 226"/>
            <p:cNvSpPr txBox="1"/>
            <p:nvPr/>
          </p:nvSpPr>
          <p:spPr>
            <a:xfrm>
              <a:off x="762001" y="2077457"/>
              <a:ext cx="7391400" cy="461665"/>
            </a:xfrm>
            <a:prstGeom prst="rect">
              <a:avLst/>
            </a:prstGeom>
            <a:noFill/>
          </p:spPr>
          <p:txBody>
            <a:bodyPr wrap="square" rtlCol="0">
              <a:spAutoFit/>
            </a:bodyPr>
            <a:lstStyle/>
            <a:p>
              <a:r>
                <a:rPr lang="en-US" sz="2400" b="1" dirty="0" smtClean="0"/>
                <a:t>Current Starved Inverters</a:t>
              </a:r>
              <a:endParaRPr lang="en-US" sz="2400" b="1" dirty="0"/>
            </a:p>
          </p:txBody>
        </p:sp>
        <p:sp>
          <p:nvSpPr>
            <p:cNvPr id="228" name="TextBox 227"/>
            <p:cNvSpPr txBox="1"/>
            <p:nvPr/>
          </p:nvSpPr>
          <p:spPr>
            <a:xfrm>
              <a:off x="3505200" y="3788909"/>
              <a:ext cx="2514600" cy="461665"/>
            </a:xfrm>
            <a:prstGeom prst="rect">
              <a:avLst/>
            </a:prstGeom>
            <a:noFill/>
          </p:spPr>
          <p:txBody>
            <a:bodyPr wrap="square" rtlCol="0">
              <a:spAutoFit/>
            </a:bodyPr>
            <a:lstStyle/>
            <a:p>
              <a:r>
                <a:rPr lang="en-US" sz="2400" b="1" dirty="0" smtClean="0"/>
                <a:t>Weak Latches</a:t>
              </a:r>
              <a:endParaRPr lang="en-US" sz="2400" b="1" dirty="0"/>
            </a:p>
          </p:txBody>
        </p:sp>
        <p:sp>
          <p:nvSpPr>
            <p:cNvPr id="229" name="TextBox 228"/>
            <p:cNvSpPr txBox="1"/>
            <p:nvPr/>
          </p:nvSpPr>
          <p:spPr>
            <a:xfrm>
              <a:off x="9144000" y="2164186"/>
              <a:ext cx="2171700" cy="461665"/>
            </a:xfrm>
            <a:prstGeom prst="rect">
              <a:avLst/>
            </a:prstGeom>
            <a:noFill/>
          </p:spPr>
          <p:txBody>
            <a:bodyPr wrap="square" rtlCol="0">
              <a:spAutoFit/>
            </a:bodyPr>
            <a:lstStyle/>
            <a:p>
              <a:r>
                <a:rPr lang="en-US" sz="2400" b="1" dirty="0" smtClean="0"/>
                <a:t>Level Restorers</a:t>
              </a:r>
              <a:endParaRPr lang="en-US" sz="2400" b="1" dirty="0"/>
            </a:p>
          </p:txBody>
        </p:sp>
        <p:sp>
          <p:nvSpPr>
            <p:cNvPr id="230" name="TextBox 229"/>
            <p:cNvSpPr txBox="1"/>
            <p:nvPr/>
          </p:nvSpPr>
          <p:spPr>
            <a:xfrm>
              <a:off x="10251826" y="3656607"/>
              <a:ext cx="1767246" cy="757195"/>
            </a:xfrm>
            <a:prstGeom prst="rect">
              <a:avLst/>
            </a:prstGeom>
            <a:noFill/>
          </p:spPr>
          <p:txBody>
            <a:bodyPr wrap="square" rtlCol="0">
              <a:spAutoFit/>
            </a:bodyPr>
            <a:lstStyle/>
            <a:p>
              <a:r>
                <a:rPr lang="en-US" sz="2400" b="1" dirty="0" err="1" smtClean="0"/>
                <a:t>Out_b</a:t>
              </a:r>
              <a:endParaRPr lang="en-US" sz="2400" b="1" dirty="0"/>
            </a:p>
          </p:txBody>
        </p:sp>
        <p:sp>
          <p:nvSpPr>
            <p:cNvPr id="231" name="TextBox 230"/>
            <p:cNvSpPr txBox="1"/>
            <p:nvPr/>
          </p:nvSpPr>
          <p:spPr>
            <a:xfrm>
              <a:off x="10260644" y="4415135"/>
              <a:ext cx="1415557" cy="757195"/>
            </a:xfrm>
            <a:prstGeom prst="rect">
              <a:avLst/>
            </a:prstGeom>
            <a:noFill/>
          </p:spPr>
          <p:txBody>
            <a:bodyPr wrap="square" rtlCol="0">
              <a:spAutoFit/>
            </a:bodyPr>
            <a:lstStyle/>
            <a:p>
              <a:r>
                <a:rPr lang="en-US" sz="2400" b="1" dirty="0" smtClean="0"/>
                <a:t>Out</a:t>
              </a:r>
              <a:endParaRPr lang="en-US" sz="2400" b="1" dirty="0"/>
            </a:p>
          </p:txBody>
        </p:sp>
      </p:grpSp>
      <p:sp>
        <p:nvSpPr>
          <p:cNvPr id="89" name="Slide Number Placeholder 88"/>
          <p:cNvSpPr>
            <a:spLocks noGrp="1"/>
          </p:cNvSpPr>
          <p:nvPr>
            <p:ph type="sldNum" sz="quarter" idx="11"/>
          </p:nvPr>
        </p:nvSpPr>
        <p:spPr/>
        <p:txBody>
          <a:bodyPr/>
          <a:lstStyle/>
          <a:p>
            <a:fld id="{173F9154-291C-425A-A36F-60764B2CA33B}" type="slidenum">
              <a:rPr lang="en-US" smtClean="0"/>
              <a:pPr/>
              <a:t>63</a:t>
            </a:fld>
            <a:endParaRPr lang="en-US" dirty="0"/>
          </a:p>
        </p:txBody>
      </p:sp>
    </p:spTree>
    <p:extLst>
      <p:ext uri="{BB962C8B-B14F-4D97-AF65-F5344CB8AC3E}">
        <p14:creationId xmlns:p14="http://schemas.microsoft.com/office/powerpoint/2010/main" val="2082957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37" descr="Fig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9" y="736600"/>
            <a:ext cx="9452430" cy="495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Motivation</a:t>
            </a:r>
            <a:endParaRPr lang="en-US" sz="3800" dirty="0"/>
          </a:p>
        </p:txBody>
      </p:sp>
      <p:sp>
        <p:nvSpPr>
          <p:cNvPr id="39" name="TextBox 38"/>
          <p:cNvSpPr txBox="1"/>
          <p:nvPr/>
        </p:nvSpPr>
        <p:spPr>
          <a:xfrm>
            <a:off x="838200" y="6027003"/>
            <a:ext cx="8305800" cy="830997"/>
          </a:xfrm>
          <a:prstGeom prst="rect">
            <a:avLst/>
          </a:prstGeom>
          <a:noFill/>
        </p:spPr>
        <p:txBody>
          <a:bodyPr wrap="square" rtlCol="0">
            <a:spAutoFit/>
          </a:bodyPr>
          <a:lstStyle/>
          <a:p>
            <a:pPr marL="285750" indent="-285750">
              <a:buFont typeface="Arial" pitchFamily="34" charset="0"/>
              <a:buChar char="•"/>
            </a:pPr>
            <a:r>
              <a:rPr lang="en-US" sz="2400" dirty="0"/>
              <a:t>DVFS provides the ability to trade-off energy and delay to cater to variable workloads </a:t>
            </a:r>
          </a:p>
        </p:txBody>
      </p:sp>
      <p:sp>
        <p:nvSpPr>
          <p:cNvPr id="40" name="TextBox 39"/>
          <p:cNvSpPr txBox="1"/>
          <p:nvPr/>
        </p:nvSpPr>
        <p:spPr>
          <a:xfrm>
            <a:off x="8610600" y="4724400"/>
            <a:ext cx="457200" cy="381000"/>
          </a:xfrm>
          <a:prstGeom prst="rect">
            <a:avLst/>
          </a:prstGeom>
          <a:noFill/>
        </p:spPr>
        <p:txBody>
          <a:bodyPr wrap="square" rtlCol="0">
            <a:spAutoFit/>
          </a:bodyPr>
          <a:lstStyle/>
          <a:p>
            <a:r>
              <a:rPr lang="en-US" dirty="0" smtClean="0"/>
              <a:t>[4]</a:t>
            </a:r>
            <a:endParaRPr lang="en-US" dirty="0"/>
          </a:p>
        </p:txBody>
      </p:sp>
      <p:sp>
        <p:nvSpPr>
          <p:cNvPr id="3" name="Slide Number Placeholder 2"/>
          <p:cNvSpPr>
            <a:spLocks noGrp="1"/>
          </p:cNvSpPr>
          <p:nvPr>
            <p:ph type="sldNum" sz="quarter" idx="11"/>
          </p:nvPr>
        </p:nvSpPr>
        <p:spPr/>
        <p:txBody>
          <a:bodyPr/>
          <a:lstStyle/>
          <a:p>
            <a:fld id="{173F9154-291C-425A-A36F-60764B2CA33B}" type="slidenum">
              <a:rPr lang="en-US" smtClean="0"/>
              <a:pPr/>
              <a:t>64</a:t>
            </a:fld>
            <a:endParaRPr lang="en-US" dirty="0"/>
          </a:p>
        </p:txBody>
      </p:sp>
    </p:spTree>
    <p:extLst>
      <p:ext uri="{BB962C8B-B14F-4D97-AF65-F5344CB8AC3E}">
        <p14:creationId xmlns:p14="http://schemas.microsoft.com/office/powerpoint/2010/main" val="1241643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Approach</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pic>
        <p:nvPicPr>
          <p:cNvPr id="3" name="Picture 260" descr="C:\Users\yz4hz\Desktop\Proposal\Fig27.e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838200"/>
            <a:ext cx="8077200" cy="605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fld id="{173F9154-291C-425A-A36F-60764B2CA33B}" type="slidenum">
              <a:rPr lang="en-US" smtClean="0"/>
              <a:pPr/>
              <a:t>65</a:t>
            </a:fld>
            <a:endParaRPr lang="en-US" dirty="0"/>
          </a:p>
        </p:txBody>
      </p:sp>
    </p:spTree>
    <p:extLst>
      <p:ext uri="{BB962C8B-B14F-4D97-AF65-F5344CB8AC3E}">
        <p14:creationId xmlns:p14="http://schemas.microsoft.com/office/powerpoint/2010/main" val="4282681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69" descr="C:\Users\yz4hz\Desktop\Proposal\Fig28.e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9600"/>
            <a:ext cx="9714109" cy="509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8" name="TextBox 7"/>
          <p:cNvSpPr txBox="1"/>
          <p:nvPr/>
        </p:nvSpPr>
        <p:spPr>
          <a:xfrm>
            <a:off x="857250" y="6027003"/>
            <a:ext cx="8286750" cy="830997"/>
          </a:xfrm>
          <a:prstGeom prst="rect">
            <a:avLst/>
          </a:prstGeom>
          <a:noFill/>
        </p:spPr>
        <p:txBody>
          <a:bodyPr wrap="square" rtlCol="0">
            <a:spAutoFit/>
          </a:bodyPr>
          <a:lstStyle/>
          <a:p>
            <a:pPr marL="285750" indent="-285750">
              <a:buFont typeface="Arial" pitchFamily="34" charset="0"/>
              <a:buChar char="•"/>
            </a:pPr>
            <a:r>
              <a:rPr lang="en-US" sz="2400" dirty="0" smtClean="0"/>
              <a:t>Efficiency of latches have the potential to mitigate the pipelining overhead of this scheme</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66</a:t>
            </a:fld>
            <a:endParaRPr lang="en-US" dirty="0"/>
          </a:p>
        </p:txBody>
      </p:sp>
    </p:spTree>
    <p:extLst>
      <p:ext uri="{BB962C8B-B14F-4D97-AF65-F5344CB8AC3E}">
        <p14:creationId xmlns:p14="http://schemas.microsoft.com/office/powerpoint/2010/main" val="40908582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72" descr="C:\Users\yz4hz\Desktop\Proposal\Fig29.e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133475"/>
            <a:ext cx="9754550" cy="511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0" y="237292"/>
            <a:ext cx="9144000" cy="677108"/>
          </a:xfrm>
          <a:prstGeom prst="rect">
            <a:avLst/>
          </a:prstGeom>
          <a:noFill/>
        </p:spPr>
        <p:txBody>
          <a:bodyPr wrap="square" rtlCol="0">
            <a:spAutoFit/>
          </a:bodyPr>
          <a:lstStyle/>
          <a:p>
            <a:pPr algn="ctr"/>
            <a:r>
              <a:rPr lang="en-US" sz="3800" dirty="0" smtClean="0"/>
              <a:t>Preliminary Results</a:t>
            </a:r>
            <a:endParaRPr lang="en-US" sz="3800" dirty="0"/>
          </a:p>
        </p:txBody>
      </p:sp>
      <p:sp>
        <p:nvSpPr>
          <p:cNvPr id="29" name="Rectangle 3"/>
          <p:cNvSpPr txBox="1">
            <a:spLocks noChangeArrowheads="1"/>
          </p:cNvSpPr>
          <p:nvPr/>
        </p:nvSpPr>
        <p:spPr>
          <a:xfrm>
            <a:off x="0" y="5638800"/>
            <a:ext cx="9144000" cy="1219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
            </a:pPr>
            <a:endParaRPr lang="en-US" sz="2400" dirty="0" smtClean="0">
              <a:latin typeface="Arial" charset="0"/>
              <a:cs typeface="Arial" charset="0"/>
            </a:endParaRPr>
          </a:p>
        </p:txBody>
      </p:sp>
      <p:sp>
        <p:nvSpPr>
          <p:cNvPr id="8" name="TextBox 7"/>
          <p:cNvSpPr txBox="1"/>
          <p:nvPr/>
        </p:nvSpPr>
        <p:spPr>
          <a:xfrm>
            <a:off x="0" y="6027003"/>
            <a:ext cx="9144000" cy="830997"/>
          </a:xfrm>
          <a:prstGeom prst="rect">
            <a:avLst/>
          </a:prstGeom>
          <a:noFill/>
        </p:spPr>
        <p:txBody>
          <a:bodyPr wrap="square" rtlCol="0">
            <a:spAutoFit/>
          </a:bodyPr>
          <a:lstStyle/>
          <a:p>
            <a:pPr marL="285750" indent="-285750">
              <a:buFont typeface="Arial" pitchFamily="34" charset="0"/>
              <a:buChar char="•"/>
            </a:pPr>
            <a:r>
              <a:rPr lang="en-US" sz="2400" dirty="0" smtClean="0"/>
              <a:t>Efficiency of latches have the potential to mitigate the pipelining overhead of this scheme</a:t>
            </a:r>
            <a:endParaRPr lang="en-US" sz="24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67</a:t>
            </a:fld>
            <a:endParaRPr lang="en-US" dirty="0"/>
          </a:p>
        </p:txBody>
      </p:sp>
    </p:spTree>
    <p:extLst>
      <p:ext uri="{BB962C8B-B14F-4D97-AF65-F5344CB8AC3E}">
        <p14:creationId xmlns:p14="http://schemas.microsoft.com/office/powerpoint/2010/main" val="2644042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0"/>
            <a:ext cx="8315325" cy="1143000"/>
          </a:xfrm>
        </p:spPr>
        <p:txBody>
          <a:bodyPr>
            <a:normAutofit fontScale="90000"/>
          </a:bodyPr>
          <a:lstStyle/>
          <a:p>
            <a:r>
              <a:rPr lang="en-US" sz="3800" dirty="0" smtClean="0"/>
              <a:t>Key Challenges: Efficient Hardware Selection</a:t>
            </a:r>
            <a:endParaRPr lang="en-US" sz="3800" dirty="0"/>
          </a:p>
        </p:txBody>
      </p:sp>
      <p:grpSp>
        <p:nvGrpSpPr>
          <p:cNvPr id="3" name="Group 7"/>
          <p:cNvGrpSpPr/>
          <p:nvPr/>
        </p:nvGrpSpPr>
        <p:grpSpPr>
          <a:xfrm>
            <a:off x="740749" y="1748135"/>
            <a:ext cx="3206951" cy="3119898"/>
            <a:chOff x="152400" y="1748135"/>
            <a:chExt cx="3206951" cy="3119898"/>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475" y="2209800"/>
              <a:ext cx="1828800" cy="855801"/>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1475" y="3065601"/>
              <a:ext cx="1828800" cy="879102"/>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 name="TextBox 5"/>
            <p:cNvSpPr txBox="1"/>
            <p:nvPr/>
          </p:nvSpPr>
          <p:spPr>
            <a:xfrm>
              <a:off x="590076" y="1748135"/>
              <a:ext cx="2331600" cy="461665"/>
            </a:xfrm>
            <a:prstGeom prst="rect">
              <a:avLst/>
            </a:prstGeom>
            <a:noFill/>
          </p:spPr>
          <p:txBody>
            <a:bodyPr wrap="none" rtlCol="0">
              <a:spAutoFit/>
            </a:bodyPr>
            <a:lstStyle/>
            <a:p>
              <a:pPr algn="ctr"/>
              <a:r>
                <a:rPr lang="en-US" sz="2400" dirty="0" smtClean="0"/>
                <a:t>COTS Based WSN</a:t>
              </a:r>
              <a:endParaRPr lang="en-US" sz="2400" dirty="0"/>
            </a:p>
          </p:txBody>
        </p:sp>
        <p:sp>
          <p:nvSpPr>
            <p:cNvPr id="7" name="TextBox 6"/>
            <p:cNvSpPr txBox="1"/>
            <p:nvPr/>
          </p:nvSpPr>
          <p:spPr>
            <a:xfrm>
              <a:off x="152400" y="3944703"/>
              <a:ext cx="3206951" cy="923330"/>
            </a:xfrm>
            <a:prstGeom prst="rect">
              <a:avLst/>
            </a:prstGeom>
            <a:noFill/>
          </p:spPr>
          <p:txBody>
            <a:bodyPr wrap="none" rtlCol="0">
              <a:spAutoFit/>
            </a:bodyPr>
            <a:lstStyle/>
            <a:p>
              <a:pPr algn="ctr"/>
              <a:r>
                <a:rPr lang="en-US" dirty="0" smtClean="0"/>
                <a:t>Fully functional TX and DSP,</a:t>
              </a:r>
            </a:p>
            <a:p>
              <a:pPr algn="ctr"/>
              <a:r>
                <a:rPr lang="en-US" dirty="0" smtClean="0"/>
                <a:t>But 20mW power consumption</a:t>
              </a:r>
            </a:p>
            <a:p>
              <a:pPr algn="ctr"/>
              <a:r>
                <a:rPr lang="en-US" dirty="0" smtClean="0">
                  <a:solidFill>
                    <a:srgbClr val="FF0000"/>
                  </a:solidFill>
                  <a:sym typeface="Wingdings" pitchFamily="2" charset="2"/>
                </a:rPr>
                <a:t></a:t>
              </a:r>
              <a:r>
                <a:rPr lang="en-US" dirty="0" smtClean="0">
                  <a:sym typeface="Wingdings" pitchFamily="2" charset="2"/>
                </a:rPr>
                <a:t> </a:t>
              </a:r>
              <a:r>
                <a:rPr lang="en-US" dirty="0" smtClean="0">
                  <a:solidFill>
                    <a:srgbClr val="FF0000"/>
                  </a:solidFill>
                  <a:sym typeface="Wingdings" pitchFamily="2" charset="2"/>
                </a:rPr>
                <a:t>Short lifetime</a:t>
              </a:r>
              <a:endParaRPr lang="en-US" dirty="0">
                <a:solidFill>
                  <a:srgbClr val="FF0000"/>
                </a:solidFill>
              </a:endParaRPr>
            </a:p>
          </p:txBody>
        </p:sp>
      </p:grpSp>
      <p:grpSp>
        <p:nvGrpSpPr>
          <p:cNvPr id="8" name="Group 19"/>
          <p:cNvGrpSpPr/>
          <p:nvPr/>
        </p:nvGrpSpPr>
        <p:grpSpPr>
          <a:xfrm>
            <a:off x="3754588" y="1674060"/>
            <a:ext cx="2619237" cy="3287870"/>
            <a:chOff x="3366402" y="1674060"/>
            <a:chExt cx="2619237" cy="3287870"/>
          </a:xfrm>
        </p:grpSpPr>
        <p:grpSp>
          <p:nvGrpSpPr>
            <p:cNvPr id="10" name="Group 17"/>
            <p:cNvGrpSpPr/>
            <p:nvPr/>
          </p:nvGrpSpPr>
          <p:grpSpPr>
            <a:xfrm>
              <a:off x="3366402" y="1674060"/>
              <a:ext cx="2571474" cy="3287870"/>
              <a:chOff x="3366402" y="1674060"/>
              <a:chExt cx="2571474" cy="3287870"/>
            </a:xfrm>
          </p:grpSpPr>
          <p:pic>
            <p:nvPicPr>
              <p:cNvPr id="9" name="Picture 8" descr="TinyTx3"/>
              <p:cNvPicPr>
                <a:picLocks noChangeAspect="1" noChangeArrowheads="1"/>
              </p:cNvPicPr>
              <p:nvPr/>
            </p:nvPicPr>
            <p:blipFill>
              <a:blip r:embed="rId5" cstate="print">
                <a:extLst>
                  <a:ext uri="{28A0092B-C50C-407E-A947-70E740481C1C}">
                    <a14:useLocalDpi xmlns:a14="http://schemas.microsoft.com/office/drawing/2010/main" val="0"/>
                  </a:ext>
                </a:extLst>
              </a:blip>
              <a:srcRect r="14697" b="2739"/>
              <a:stretch>
                <a:fillRect/>
              </a:stretch>
            </p:blipFill>
            <p:spPr bwMode="auto">
              <a:xfrm>
                <a:off x="3775839" y="22098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3366402" y="1674060"/>
                <a:ext cx="2571474" cy="461665"/>
              </a:xfrm>
              <a:prstGeom prst="rect">
                <a:avLst/>
              </a:prstGeom>
              <a:noFill/>
            </p:spPr>
            <p:txBody>
              <a:bodyPr wrap="none" rtlCol="0">
                <a:spAutoFit/>
              </a:bodyPr>
              <a:lstStyle/>
              <a:p>
                <a:pPr algn="ctr"/>
                <a:r>
                  <a:rPr lang="en-US" sz="2400" dirty="0" smtClean="0"/>
                  <a:t>Custom IC Based IC</a:t>
                </a:r>
                <a:endParaRPr lang="en-US" sz="2400" dirty="0"/>
              </a:p>
            </p:txBody>
          </p:sp>
          <p:sp>
            <p:nvSpPr>
              <p:cNvPr id="17" name="TextBox 16"/>
              <p:cNvSpPr txBox="1"/>
              <p:nvPr/>
            </p:nvSpPr>
            <p:spPr>
              <a:xfrm>
                <a:off x="3510160" y="4038600"/>
                <a:ext cx="2283959" cy="923330"/>
              </a:xfrm>
              <a:prstGeom prst="rect">
                <a:avLst/>
              </a:prstGeom>
              <a:noFill/>
            </p:spPr>
            <p:txBody>
              <a:bodyPr wrap="none" rtlCol="0">
                <a:spAutoFit/>
              </a:bodyPr>
              <a:lstStyle/>
              <a:p>
                <a:pPr algn="ctr"/>
                <a:r>
                  <a:rPr lang="en-US" dirty="0" smtClean="0"/>
                  <a:t>No DSP. 3 day lifetime.</a:t>
                </a:r>
              </a:p>
              <a:p>
                <a:pPr algn="ctr"/>
                <a:r>
                  <a:rPr lang="en-US" dirty="0" smtClean="0">
                    <a:solidFill>
                      <a:srgbClr val="FF0000"/>
                    </a:solidFill>
                    <a:sym typeface="Wingdings" pitchFamily="2" charset="2"/>
                  </a:rPr>
                  <a:t>Lacks functionality</a:t>
                </a:r>
              </a:p>
              <a:p>
                <a:pPr algn="ctr"/>
                <a:r>
                  <a:rPr lang="en-US" dirty="0" smtClean="0">
                    <a:solidFill>
                      <a:srgbClr val="FF0000"/>
                    </a:solidFill>
                    <a:sym typeface="Wingdings" pitchFamily="2" charset="2"/>
                  </a:rPr>
                  <a:t>Lifetime still short</a:t>
                </a:r>
                <a:endParaRPr lang="en-US" dirty="0">
                  <a:solidFill>
                    <a:srgbClr val="FF0000"/>
                  </a:solidFill>
                </a:endParaRPr>
              </a:p>
            </p:txBody>
          </p:sp>
        </p:grpSp>
        <p:sp>
          <p:nvSpPr>
            <p:cNvPr id="19" name="TextBox 18"/>
            <p:cNvSpPr txBox="1"/>
            <p:nvPr/>
          </p:nvSpPr>
          <p:spPr>
            <a:xfrm>
              <a:off x="5528439" y="3581349"/>
              <a:ext cx="457200" cy="381000"/>
            </a:xfrm>
            <a:prstGeom prst="rect">
              <a:avLst/>
            </a:prstGeom>
            <a:noFill/>
          </p:spPr>
          <p:txBody>
            <a:bodyPr wrap="square" rtlCol="0">
              <a:spAutoFit/>
            </a:bodyPr>
            <a:lstStyle/>
            <a:p>
              <a:r>
                <a:rPr lang="en-US" dirty="0" smtClean="0"/>
                <a:t>[3]</a:t>
              </a:r>
              <a:endParaRPr lang="en-US" dirty="0"/>
            </a:p>
          </p:txBody>
        </p:sp>
      </p:grpSp>
      <p:grpSp>
        <p:nvGrpSpPr>
          <p:cNvPr id="11" name="Group 24"/>
          <p:cNvGrpSpPr/>
          <p:nvPr/>
        </p:nvGrpSpPr>
        <p:grpSpPr>
          <a:xfrm>
            <a:off x="6446230" y="1105095"/>
            <a:ext cx="2838726" cy="4542635"/>
            <a:chOff x="5739642" y="1105095"/>
            <a:chExt cx="2838726" cy="4542635"/>
          </a:xfrm>
        </p:grpSpPr>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83687" y="3018817"/>
              <a:ext cx="1750637" cy="1678844"/>
            </a:xfrm>
            <a:prstGeom prst="rect">
              <a:avLst/>
            </a:prstGeom>
          </p:spPr>
        </p:pic>
        <p:pic>
          <p:nvPicPr>
            <p:cNvPr id="22" name="Picture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04936" y="1578725"/>
              <a:ext cx="1708139" cy="1462952"/>
            </a:xfrm>
            <a:prstGeom prst="rect">
              <a:avLst/>
            </a:prstGeom>
          </p:spPr>
        </p:pic>
        <p:sp>
          <p:nvSpPr>
            <p:cNvPr id="23" name="TextBox 22"/>
            <p:cNvSpPr txBox="1"/>
            <p:nvPr/>
          </p:nvSpPr>
          <p:spPr>
            <a:xfrm>
              <a:off x="6033538" y="1105095"/>
              <a:ext cx="2250937" cy="461665"/>
            </a:xfrm>
            <a:prstGeom prst="rect">
              <a:avLst/>
            </a:prstGeom>
            <a:noFill/>
          </p:spPr>
          <p:txBody>
            <a:bodyPr wrap="none" rtlCol="0">
              <a:spAutoFit/>
            </a:bodyPr>
            <a:lstStyle/>
            <a:p>
              <a:pPr algn="ctr"/>
              <a:r>
                <a:rPr lang="en-US" sz="2400" dirty="0" smtClean="0"/>
                <a:t>High Speed </a:t>
              </a:r>
              <a:r>
                <a:rPr lang="en-US" sz="2400" dirty="0" err="1" smtClean="0"/>
                <a:t>SoCs</a:t>
              </a:r>
              <a:endParaRPr lang="en-US" sz="2400" dirty="0"/>
            </a:p>
          </p:txBody>
        </p:sp>
        <p:sp>
          <p:nvSpPr>
            <p:cNvPr id="24" name="TextBox 23"/>
            <p:cNvSpPr txBox="1"/>
            <p:nvPr/>
          </p:nvSpPr>
          <p:spPr>
            <a:xfrm>
              <a:off x="5739642" y="4724400"/>
              <a:ext cx="2838726" cy="923330"/>
            </a:xfrm>
            <a:prstGeom prst="rect">
              <a:avLst/>
            </a:prstGeom>
            <a:noFill/>
          </p:spPr>
          <p:txBody>
            <a:bodyPr wrap="square" rtlCol="0">
              <a:spAutoFit/>
            </a:bodyPr>
            <a:lstStyle/>
            <a:p>
              <a:pPr algn="ctr"/>
              <a:r>
                <a:rPr lang="en-US" dirty="0" smtClean="0"/>
                <a:t>Very powerful. Low power so it is not power hog.</a:t>
              </a:r>
            </a:p>
            <a:p>
              <a:pPr algn="ctr"/>
              <a:r>
                <a:rPr lang="en-US" dirty="0" smtClean="0">
                  <a:solidFill>
                    <a:srgbClr val="FF0000"/>
                  </a:solidFill>
                  <a:sym typeface="Wingdings" pitchFamily="2" charset="2"/>
                </a:rPr>
                <a:t>Not for ULV domain</a:t>
              </a:r>
            </a:p>
          </p:txBody>
        </p:sp>
      </p:grpSp>
      <p:sp>
        <p:nvSpPr>
          <p:cNvPr id="27" name="TextBox 26"/>
          <p:cNvSpPr txBox="1"/>
          <p:nvPr/>
        </p:nvSpPr>
        <p:spPr>
          <a:xfrm>
            <a:off x="831272" y="5638800"/>
            <a:ext cx="8312727" cy="1015663"/>
          </a:xfrm>
          <a:prstGeom prst="rect">
            <a:avLst/>
          </a:prstGeom>
          <a:noFill/>
        </p:spPr>
        <p:txBody>
          <a:bodyPr wrap="square" rtlCol="0">
            <a:spAutoFit/>
          </a:bodyPr>
          <a:lstStyle/>
          <a:p>
            <a:r>
              <a:rPr lang="en-US" sz="2000" dirty="0" smtClean="0"/>
              <a:t>Conventionally, we consider SPEED as main factor for system. Our requirements are: system LONGEVITY and ROBUST FUNCIONTALITY. We can really improve </a:t>
            </a:r>
            <a:r>
              <a:rPr lang="en-US" sz="2000" dirty="0" err="1" smtClean="0"/>
              <a:t>SoCs</a:t>
            </a:r>
            <a:r>
              <a:rPr lang="en-US" sz="2000" dirty="0" smtClean="0"/>
              <a:t> in ULV domain if we change our strategy. </a:t>
            </a:r>
            <a:endParaRPr lang="en-US" sz="2000" dirty="0"/>
          </a:p>
        </p:txBody>
      </p:sp>
      <p:sp>
        <p:nvSpPr>
          <p:cNvPr id="12" name="Slide Number Placeholder 11"/>
          <p:cNvSpPr>
            <a:spLocks noGrp="1"/>
          </p:cNvSpPr>
          <p:nvPr>
            <p:ph type="sldNum" sz="quarter" idx="11"/>
          </p:nvPr>
        </p:nvSpPr>
        <p:spPr/>
        <p:txBody>
          <a:bodyPr/>
          <a:lstStyle/>
          <a:p>
            <a:fld id="{173F9154-291C-425A-A36F-60764B2CA33B}" type="slidenum">
              <a:rPr lang="en-US" smtClean="0"/>
              <a:pPr/>
              <a:t>7</a:t>
            </a:fld>
            <a:endParaRPr lang="en-US" dirty="0"/>
          </a:p>
        </p:txBody>
      </p:sp>
    </p:spTree>
    <p:extLst>
      <p:ext uri="{BB962C8B-B14F-4D97-AF65-F5344CB8AC3E}">
        <p14:creationId xmlns:p14="http://schemas.microsoft.com/office/powerpoint/2010/main" val="427180992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054" y="0"/>
            <a:ext cx="8291945" cy="1143000"/>
          </a:xfrm>
        </p:spPr>
        <p:txBody>
          <a:bodyPr>
            <a:normAutofit/>
          </a:bodyPr>
          <a:lstStyle/>
          <a:p>
            <a:r>
              <a:rPr lang="en-US" sz="3800" dirty="0" smtClean="0"/>
              <a:t>Summary of Dissertation Goals</a:t>
            </a:r>
            <a:endParaRPr lang="en-US" sz="3800" dirty="0"/>
          </a:p>
        </p:txBody>
      </p:sp>
      <p:sp>
        <p:nvSpPr>
          <p:cNvPr id="5" name="TextBox 4"/>
          <p:cNvSpPr txBox="1"/>
          <p:nvPr/>
        </p:nvSpPr>
        <p:spPr>
          <a:xfrm>
            <a:off x="838200" y="1066800"/>
            <a:ext cx="7391400" cy="5262979"/>
          </a:xfrm>
          <a:prstGeom prst="rect">
            <a:avLst/>
          </a:prstGeom>
          <a:noFill/>
        </p:spPr>
        <p:txBody>
          <a:bodyPr wrap="square" rtlCol="0">
            <a:spAutoFit/>
          </a:bodyPr>
          <a:lstStyle/>
          <a:p>
            <a:pPr algn="ctr"/>
            <a:r>
              <a:rPr lang="en-US" sz="2400" dirty="0" smtClean="0"/>
              <a:t>PROJECT 1 (completed)</a:t>
            </a:r>
          </a:p>
          <a:p>
            <a:pPr marL="342900" indent="-342900">
              <a:buFont typeface="Arial" pitchFamily="34" charset="0"/>
              <a:buChar char="•"/>
            </a:pPr>
            <a:r>
              <a:rPr lang="en-US" sz="2400" dirty="0" smtClean="0"/>
              <a:t>Design architecture for a Body Area Sensor Node (BASN) </a:t>
            </a:r>
            <a:r>
              <a:rPr lang="en-US" sz="2400" dirty="0" err="1" smtClean="0"/>
              <a:t>SoC</a:t>
            </a:r>
            <a:r>
              <a:rPr lang="en-US" sz="2400" dirty="0"/>
              <a:t> </a:t>
            </a:r>
            <a:r>
              <a:rPr lang="en-US" sz="2400" dirty="0" smtClean="0"/>
              <a:t>capable of battery-less operation.</a:t>
            </a:r>
          </a:p>
          <a:p>
            <a:pPr marL="342900" indent="-342900">
              <a:buFont typeface="Arial" pitchFamily="34" charset="0"/>
              <a:buChar char="•"/>
            </a:pPr>
            <a:endParaRPr lang="en-US" sz="2400" dirty="0" smtClean="0"/>
          </a:p>
          <a:p>
            <a:pPr marL="342900" indent="-342900" algn="ctr"/>
            <a:r>
              <a:rPr lang="en-US" sz="2400" dirty="0" smtClean="0"/>
              <a:t>PROJECT 2</a:t>
            </a:r>
          </a:p>
          <a:p>
            <a:pPr marL="342900" indent="-342900">
              <a:buFont typeface="Arial" pitchFamily="34" charset="0"/>
              <a:buChar char="•"/>
            </a:pPr>
            <a:r>
              <a:rPr lang="en-US" sz="2400" dirty="0" smtClean="0"/>
              <a:t>Local variation robust standard cell library for sub-</a:t>
            </a:r>
            <a:r>
              <a:rPr lang="en-US" sz="2400" dirty="0" err="1" smtClean="0"/>
              <a:t>Vt</a:t>
            </a:r>
            <a:endParaRPr lang="en-US" sz="2400" dirty="0" smtClean="0"/>
          </a:p>
          <a:p>
            <a:pPr marL="342900" indent="-342900">
              <a:buFont typeface="Arial" pitchFamily="34" charset="0"/>
              <a:buChar char="•"/>
            </a:pPr>
            <a:r>
              <a:rPr lang="en-US" sz="2400" dirty="0" smtClean="0"/>
              <a:t>Synthesis flow reducing leakage energy</a:t>
            </a:r>
          </a:p>
          <a:p>
            <a:pPr marL="342900" indent="-342900" algn="ctr"/>
            <a:endParaRPr lang="en-US" sz="2400" dirty="0" smtClean="0"/>
          </a:p>
          <a:p>
            <a:pPr marL="342900" indent="-342900" algn="ctr"/>
            <a:r>
              <a:rPr lang="en-US" sz="2400" dirty="0" smtClean="0"/>
              <a:t>PROJECT 3</a:t>
            </a:r>
          </a:p>
          <a:p>
            <a:pPr marL="342900" indent="-342900">
              <a:buFont typeface="Arial" pitchFamily="34" charset="0"/>
              <a:buChar char="•"/>
            </a:pPr>
            <a:r>
              <a:rPr lang="en-US" sz="2400" dirty="0" smtClean="0"/>
              <a:t>Hold time robust design methodology</a:t>
            </a:r>
          </a:p>
          <a:p>
            <a:pPr marL="342900" indent="-342900" algn="ctr">
              <a:buFont typeface="Arial" pitchFamily="34" charset="0"/>
              <a:buChar char="•"/>
            </a:pPr>
            <a:endParaRPr lang="en-US" sz="2400" dirty="0" smtClean="0"/>
          </a:p>
          <a:p>
            <a:pPr marL="342900" indent="-342900" algn="ctr"/>
            <a:r>
              <a:rPr lang="en-US" sz="2400" dirty="0" smtClean="0"/>
              <a:t>PROJECT 4</a:t>
            </a:r>
          </a:p>
          <a:p>
            <a:pPr marL="342900" indent="-342900">
              <a:buFont typeface="Arial" pitchFamily="34" charset="0"/>
              <a:buChar char="•"/>
            </a:pPr>
            <a:r>
              <a:rPr lang="en-US" sz="2400" dirty="0" smtClean="0"/>
              <a:t>Alternative approach to DVFS</a:t>
            </a:r>
          </a:p>
          <a:p>
            <a:pPr marL="342900" indent="-342900" algn="ctr"/>
            <a:endParaRPr lang="en-US" sz="2400" dirty="0" smtClean="0"/>
          </a:p>
        </p:txBody>
      </p:sp>
      <p:sp>
        <p:nvSpPr>
          <p:cNvPr id="3" name="Slide Number Placeholder 2"/>
          <p:cNvSpPr>
            <a:spLocks noGrp="1"/>
          </p:cNvSpPr>
          <p:nvPr>
            <p:ph type="sldNum" sz="quarter" idx="11"/>
          </p:nvPr>
        </p:nvSpPr>
        <p:spPr/>
        <p:txBody>
          <a:bodyPr/>
          <a:lstStyle/>
          <a:p>
            <a:fld id="{173F9154-291C-425A-A36F-60764B2CA33B}" type="slidenum">
              <a:rPr lang="en-US" smtClean="0"/>
              <a:pPr/>
              <a:t>8</a:t>
            </a:fld>
            <a:endParaRPr lang="en-US" dirty="0"/>
          </a:p>
        </p:txBody>
      </p:sp>
    </p:spTree>
    <p:extLst>
      <p:ext uri="{BB962C8B-B14F-4D97-AF65-F5344CB8AC3E}">
        <p14:creationId xmlns:p14="http://schemas.microsoft.com/office/powerpoint/2010/main" val="409052385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52054" y="0"/>
            <a:ext cx="8291945" cy="1143000"/>
          </a:xfrm>
        </p:spPr>
        <p:txBody>
          <a:bodyPr>
            <a:normAutofit/>
          </a:bodyPr>
          <a:lstStyle/>
          <a:p>
            <a:r>
              <a:rPr lang="en-US" sz="3800" dirty="0" smtClean="0"/>
              <a:t>Outline</a:t>
            </a:r>
            <a:endParaRPr lang="en-US" sz="3800" dirty="0"/>
          </a:p>
        </p:txBody>
      </p:sp>
      <p:sp>
        <p:nvSpPr>
          <p:cNvPr id="6" name="TextBox 5"/>
          <p:cNvSpPr txBox="1"/>
          <p:nvPr/>
        </p:nvSpPr>
        <p:spPr>
          <a:xfrm>
            <a:off x="852054" y="1073289"/>
            <a:ext cx="8291945" cy="5201424"/>
          </a:xfrm>
          <a:prstGeom prst="rect">
            <a:avLst/>
          </a:prstGeom>
          <a:noFill/>
        </p:spPr>
        <p:txBody>
          <a:bodyPr wrap="square" rtlCol="0">
            <a:spAutoFit/>
          </a:bodyPr>
          <a:lstStyle/>
          <a:p>
            <a:pPr marL="342900" indent="-342900">
              <a:buFont typeface="Arial" pitchFamily="34" charset="0"/>
              <a:buChar char="•"/>
            </a:pPr>
            <a:r>
              <a:rPr lang="en-US" sz="2400" dirty="0" smtClean="0"/>
              <a:t>Motivation</a:t>
            </a:r>
          </a:p>
          <a:p>
            <a:pPr marL="342900" indent="-342900">
              <a:buFont typeface="Arial" pitchFamily="34" charset="0"/>
              <a:buChar char="•"/>
            </a:pPr>
            <a:r>
              <a:rPr lang="en-US" sz="2400" dirty="0"/>
              <a:t>Hardware Selection for Energy Efficient </a:t>
            </a:r>
            <a:r>
              <a:rPr lang="en-US" sz="2400" dirty="0" err="1"/>
              <a:t>SoC</a:t>
            </a:r>
            <a:r>
              <a:rPr lang="en-US" sz="2400" dirty="0"/>
              <a:t> (BASN chip</a:t>
            </a:r>
            <a:r>
              <a:rPr lang="en-US" sz="2400" dirty="0" smtClean="0"/>
              <a:t>)</a:t>
            </a:r>
          </a:p>
          <a:p>
            <a:pPr marL="800100" lvl="1" indent="-342900">
              <a:buFont typeface="Arial" pitchFamily="34" charset="0"/>
              <a:buChar char="•"/>
            </a:pPr>
            <a:r>
              <a:rPr lang="en-US" sz="2400" dirty="0" smtClean="0"/>
              <a:t>Motivation</a:t>
            </a:r>
          </a:p>
          <a:p>
            <a:pPr marL="800100" lvl="1" indent="-342900">
              <a:buFont typeface="Arial" pitchFamily="34" charset="0"/>
              <a:buChar char="•"/>
            </a:pPr>
            <a:r>
              <a:rPr lang="en-US" sz="2400" dirty="0" smtClean="0"/>
              <a:t>Hypothesis</a:t>
            </a:r>
          </a:p>
          <a:p>
            <a:pPr marL="800100" lvl="1" indent="-342900">
              <a:buFont typeface="Arial" pitchFamily="34" charset="0"/>
              <a:buChar char="•"/>
            </a:pPr>
            <a:r>
              <a:rPr lang="en-US" sz="2400" dirty="0" smtClean="0"/>
              <a:t>Approach</a:t>
            </a:r>
          </a:p>
          <a:p>
            <a:pPr marL="800100" lvl="1" indent="-342900">
              <a:buFont typeface="Arial" pitchFamily="34" charset="0"/>
              <a:buChar char="•"/>
            </a:pPr>
            <a:r>
              <a:rPr lang="en-US" sz="2400" dirty="0" smtClean="0"/>
              <a:t>Results</a:t>
            </a:r>
          </a:p>
          <a:p>
            <a:pPr marL="342900" indent="-342900">
              <a:buFont typeface="Arial" pitchFamily="34" charset="0"/>
              <a:buChar char="•"/>
            </a:pPr>
            <a:r>
              <a:rPr lang="en-US" sz="2400" dirty="0" smtClean="0"/>
              <a:t>Library </a:t>
            </a:r>
            <a:r>
              <a:rPr lang="en-US" sz="2400" dirty="0"/>
              <a:t>Design and Characterization at ULVs for Robust Timing </a:t>
            </a:r>
            <a:r>
              <a:rPr lang="en-US" sz="2400" dirty="0" smtClean="0"/>
              <a:t>Closure</a:t>
            </a:r>
          </a:p>
          <a:p>
            <a:pPr marL="342900" indent="-342900">
              <a:buFont typeface="Arial" pitchFamily="34" charset="0"/>
              <a:buChar char="•"/>
            </a:pPr>
            <a:r>
              <a:rPr lang="en-US" sz="2400" dirty="0"/>
              <a:t>Hold Time Analysis and Timing Closure Method for </a:t>
            </a:r>
            <a:r>
              <a:rPr lang="en-US" sz="2400" dirty="0" smtClean="0"/>
              <a:t>Sub-threshold</a:t>
            </a:r>
          </a:p>
          <a:p>
            <a:pPr marL="342900" indent="-342900">
              <a:buFont typeface="Arial" pitchFamily="34" charset="0"/>
              <a:buChar char="•"/>
            </a:pPr>
            <a:r>
              <a:rPr lang="en-US" sz="2400" dirty="0" smtClean="0"/>
              <a:t>Latch </a:t>
            </a:r>
            <a:r>
              <a:rPr lang="en-US" sz="2400" dirty="0"/>
              <a:t>Based Design for Single-V</a:t>
            </a:r>
            <a:r>
              <a:rPr lang="en-US" sz="2400" baseline="-25000" dirty="0"/>
              <a:t>DD</a:t>
            </a:r>
            <a:r>
              <a:rPr lang="en-US" sz="2400" dirty="0"/>
              <a:t> Alternative Approach to DVFS</a:t>
            </a:r>
            <a:endParaRPr lang="en-US" sz="2400" dirty="0" smtClean="0"/>
          </a:p>
          <a:p>
            <a:pPr marL="342900" indent="-342900">
              <a:buFont typeface="Arial" pitchFamily="34" charset="0"/>
              <a:buChar char="•"/>
            </a:pPr>
            <a:endParaRPr lang="en-US" sz="2400" dirty="0" smtClean="0"/>
          </a:p>
          <a:p>
            <a:endParaRPr lang="en-US" sz="2000" dirty="0"/>
          </a:p>
        </p:txBody>
      </p:sp>
      <p:sp>
        <p:nvSpPr>
          <p:cNvPr id="2" name="Slide Number Placeholder 1"/>
          <p:cNvSpPr>
            <a:spLocks noGrp="1"/>
          </p:cNvSpPr>
          <p:nvPr>
            <p:ph type="sldNum" sz="quarter" idx="11"/>
          </p:nvPr>
        </p:nvSpPr>
        <p:spPr/>
        <p:txBody>
          <a:bodyPr/>
          <a:lstStyle/>
          <a:p>
            <a:fld id="{173F9154-291C-425A-A36F-60764B2CA33B}" type="slidenum">
              <a:rPr lang="en-US" smtClean="0"/>
              <a:pPr/>
              <a:t>9</a:t>
            </a:fld>
            <a:endParaRPr lang="en-US" dirty="0"/>
          </a:p>
        </p:txBody>
      </p:sp>
    </p:spTree>
    <p:extLst>
      <p:ext uri="{BB962C8B-B14F-4D97-AF65-F5344CB8AC3E}">
        <p14:creationId xmlns:p14="http://schemas.microsoft.com/office/powerpoint/2010/main" val="394289871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9291</TotalTime>
  <Words>5830</Words>
  <Application>Microsoft Office PowerPoint</Application>
  <PresentationFormat>On-screen Show (4:3)</PresentationFormat>
  <Paragraphs>658</Paragraphs>
  <Slides>67</Slides>
  <Notes>55</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Thermal</vt:lpstr>
      <vt:lpstr>Synthesis Based Design Techniques for Ultra Low Voltage Energy Efficient SoCs</vt:lpstr>
      <vt:lpstr>Motivation for Ultra Low Voltage Design</vt:lpstr>
      <vt:lpstr>Motivation for Ultra Low Voltage Design</vt:lpstr>
      <vt:lpstr>Motivation for Ultra Low Voltage Design</vt:lpstr>
      <vt:lpstr>Key Challenges: Increased Significance of Leakage</vt:lpstr>
      <vt:lpstr>Key Challenges: Sensitivity to Variability</vt:lpstr>
      <vt:lpstr>Key Challenges: Efficient Hardware Selection</vt:lpstr>
      <vt:lpstr>Summary of Dissertation Goals</vt:lpstr>
      <vt:lpstr>Outline</vt:lpstr>
      <vt:lpstr>Project 1: Hardware Selection for Energy Efficient SoC (BASN chip)</vt:lpstr>
      <vt:lpstr>PowerPoint Presentation</vt:lpstr>
      <vt:lpstr>Motivation</vt:lpstr>
      <vt:lpstr>Hypothesis</vt:lpstr>
      <vt:lpstr>Approach</vt:lpstr>
      <vt:lpstr>Significance</vt:lpstr>
      <vt:lpstr>Outline</vt:lpstr>
      <vt:lpstr>Project 2: Library Design and Characterization at ULVs for Robust Timing Closure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Project 3: Hold Time Analysis and Timing Closure Method for Sub-threshold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Project 4: Latch Based Design for Single-VDD Alternative Approach to DVFS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Does Synthesis Relate?</vt:lpstr>
      <vt:lpstr>Key Challenges: Weakened Drive Strength</vt:lpstr>
      <vt:lpstr>Key Challenges: Unbalanced FET Strengths</vt:lpstr>
      <vt:lpstr>Approach</vt:lpstr>
      <vt:lpstr>Approach</vt:lpstr>
      <vt:lpstr>Approach</vt:lpstr>
      <vt:lpstr>Results</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yas5b</dc:creator>
  <cp:lastModifiedBy>yz4hz</cp:lastModifiedBy>
  <cp:revision>163</cp:revision>
  <cp:lastPrinted>2012-02-27T15:02:56Z</cp:lastPrinted>
  <dcterms:created xsi:type="dcterms:W3CDTF">2011-09-07T13:46:59Z</dcterms:created>
  <dcterms:modified xsi:type="dcterms:W3CDTF">2012-02-27T19:57:53Z</dcterms:modified>
</cp:coreProperties>
</file>